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09717" y="3835437"/>
            <a:ext cx="3733800" cy="90805"/>
          </a:xfrm>
          <a:custGeom>
            <a:avLst/>
            <a:gdLst/>
            <a:ahLst/>
            <a:cxnLst/>
            <a:rect l="l" t="t" r="r" b="b"/>
            <a:pathLst>
              <a:path w="3733800" h="90804">
                <a:moveTo>
                  <a:pt x="3733558" y="0"/>
                </a:moveTo>
                <a:lnTo>
                  <a:pt x="1866963" y="0"/>
                </a:lnTo>
                <a:lnTo>
                  <a:pt x="0" y="0"/>
                </a:lnTo>
                <a:lnTo>
                  <a:pt x="0" y="90716"/>
                </a:lnTo>
                <a:lnTo>
                  <a:pt x="3733558" y="90716"/>
                </a:lnTo>
                <a:lnTo>
                  <a:pt x="3733558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409717" y="3809885"/>
            <a:ext cx="3733800" cy="90805"/>
          </a:xfrm>
          <a:custGeom>
            <a:avLst/>
            <a:gdLst/>
            <a:ahLst/>
            <a:cxnLst/>
            <a:rect l="l" t="t" r="r" b="b"/>
            <a:pathLst>
              <a:path w="3733800" h="90804">
                <a:moveTo>
                  <a:pt x="3733558" y="0"/>
                </a:moveTo>
                <a:lnTo>
                  <a:pt x="1866963" y="0"/>
                </a:lnTo>
                <a:lnTo>
                  <a:pt x="0" y="0"/>
                </a:lnTo>
                <a:lnTo>
                  <a:pt x="0" y="90716"/>
                </a:lnTo>
                <a:lnTo>
                  <a:pt x="3733558" y="90716"/>
                </a:lnTo>
                <a:lnTo>
                  <a:pt x="3733558" y="0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409717" y="3922560"/>
            <a:ext cx="3733800" cy="191770"/>
          </a:xfrm>
          <a:custGeom>
            <a:avLst/>
            <a:gdLst/>
            <a:ahLst/>
            <a:cxnLst/>
            <a:rect l="l" t="t" r="r" b="b"/>
            <a:pathLst>
              <a:path w="3733800" h="191770">
                <a:moveTo>
                  <a:pt x="3733558" y="0"/>
                </a:moveTo>
                <a:lnTo>
                  <a:pt x="1866963" y="0"/>
                </a:lnTo>
                <a:lnTo>
                  <a:pt x="0" y="0"/>
                </a:lnTo>
                <a:lnTo>
                  <a:pt x="0" y="191516"/>
                </a:lnTo>
                <a:lnTo>
                  <a:pt x="3733558" y="191516"/>
                </a:lnTo>
                <a:lnTo>
                  <a:pt x="3733558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09717" y="3896995"/>
            <a:ext cx="3733800" cy="191770"/>
          </a:xfrm>
          <a:custGeom>
            <a:avLst/>
            <a:gdLst/>
            <a:ahLst/>
            <a:cxnLst/>
            <a:rect l="l" t="t" r="r" b="b"/>
            <a:pathLst>
              <a:path w="3733800" h="191770">
                <a:moveTo>
                  <a:pt x="3733558" y="0"/>
                </a:moveTo>
                <a:lnTo>
                  <a:pt x="1866963" y="0"/>
                </a:lnTo>
                <a:lnTo>
                  <a:pt x="0" y="0"/>
                </a:lnTo>
                <a:lnTo>
                  <a:pt x="0" y="191528"/>
                </a:lnTo>
                <a:lnTo>
                  <a:pt x="3733558" y="191528"/>
                </a:lnTo>
                <a:lnTo>
                  <a:pt x="3733558" y="0"/>
                </a:lnTo>
                <a:close/>
              </a:path>
            </a:pathLst>
          </a:custGeom>
          <a:solidFill>
            <a:srgbClr val="427F85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09717" y="4140720"/>
            <a:ext cx="3733800" cy="8890"/>
          </a:xfrm>
          <a:custGeom>
            <a:avLst/>
            <a:gdLst/>
            <a:ahLst/>
            <a:cxnLst/>
            <a:rect l="l" t="t" r="r" b="b"/>
            <a:pathLst>
              <a:path w="3733800" h="8889">
                <a:moveTo>
                  <a:pt x="3733558" y="0"/>
                </a:moveTo>
                <a:lnTo>
                  <a:pt x="1866963" y="0"/>
                </a:lnTo>
                <a:lnTo>
                  <a:pt x="0" y="0"/>
                </a:lnTo>
                <a:lnTo>
                  <a:pt x="0" y="8636"/>
                </a:lnTo>
                <a:lnTo>
                  <a:pt x="3733558" y="8636"/>
                </a:lnTo>
                <a:lnTo>
                  <a:pt x="3733558" y="0"/>
                </a:lnTo>
                <a:close/>
              </a:path>
            </a:pathLst>
          </a:custGeom>
          <a:solidFill>
            <a:srgbClr val="000000">
              <a:alpha val="2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09717" y="4115155"/>
            <a:ext cx="3733800" cy="8890"/>
          </a:xfrm>
          <a:custGeom>
            <a:avLst/>
            <a:gdLst/>
            <a:ahLst/>
            <a:cxnLst/>
            <a:rect l="l" t="t" r="r" b="b"/>
            <a:pathLst>
              <a:path w="3733800" h="8889">
                <a:moveTo>
                  <a:pt x="3733558" y="0"/>
                </a:moveTo>
                <a:lnTo>
                  <a:pt x="1866963" y="0"/>
                </a:lnTo>
                <a:lnTo>
                  <a:pt x="0" y="0"/>
                </a:lnTo>
                <a:lnTo>
                  <a:pt x="0" y="8648"/>
                </a:lnTo>
                <a:lnTo>
                  <a:pt x="3733558" y="8648"/>
                </a:lnTo>
                <a:lnTo>
                  <a:pt x="3733558" y="0"/>
                </a:lnTo>
                <a:close/>
              </a:path>
            </a:pathLst>
          </a:custGeom>
          <a:solidFill>
            <a:srgbClr val="427F85">
              <a:alpha val="6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410085" y="4190034"/>
            <a:ext cx="1965960" cy="18415"/>
          </a:xfrm>
          <a:custGeom>
            <a:avLst/>
            <a:gdLst/>
            <a:ahLst/>
            <a:cxnLst/>
            <a:rect l="l" t="t" r="r" b="b"/>
            <a:pathLst>
              <a:path w="1965959" h="18414">
                <a:moveTo>
                  <a:pt x="1965591" y="0"/>
                </a:moveTo>
                <a:lnTo>
                  <a:pt x="982789" y="0"/>
                </a:lnTo>
                <a:lnTo>
                  <a:pt x="0" y="0"/>
                </a:lnTo>
                <a:lnTo>
                  <a:pt x="0" y="18008"/>
                </a:lnTo>
                <a:lnTo>
                  <a:pt x="1965591" y="18008"/>
                </a:lnTo>
                <a:lnTo>
                  <a:pt x="1965591" y="0"/>
                </a:lnTo>
                <a:close/>
              </a:path>
            </a:pathLst>
          </a:custGeom>
          <a:solidFill>
            <a:srgbClr val="000000">
              <a:alpha val="2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410085" y="4164482"/>
            <a:ext cx="1965960" cy="18415"/>
          </a:xfrm>
          <a:custGeom>
            <a:avLst/>
            <a:gdLst/>
            <a:ahLst/>
            <a:cxnLst/>
            <a:rect l="l" t="t" r="r" b="b"/>
            <a:pathLst>
              <a:path w="1965959" h="18414">
                <a:moveTo>
                  <a:pt x="1965591" y="0"/>
                </a:moveTo>
                <a:lnTo>
                  <a:pt x="982789" y="0"/>
                </a:lnTo>
                <a:lnTo>
                  <a:pt x="0" y="0"/>
                </a:lnTo>
                <a:lnTo>
                  <a:pt x="0" y="17995"/>
                </a:lnTo>
                <a:lnTo>
                  <a:pt x="1965591" y="17995"/>
                </a:lnTo>
                <a:lnTo>
                  <a:pt x="1965591" y="0"/>
                </a:lnTo>
                <a:close/>
              </a:path>
            </a:pathLst>
          </a:custGeom>
          <a:solidFill>
            <a:srgbClr val="427F8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410085" y="4224959"/>
            <a:ext cx="1965960" cy="8890"/>
          </a:xfrm>
          <a:custGeom>
            <a:avLst/>
            <a:gdLst/>
            <a:ahLst/>
            <a:cxnLst/>
            <a:rect l="l" t="t" r="r" b="b"/>
            <a:pathLst>
              <a:path w="1965959" h="8889">
                <a:moveTo>
                  <a:pt x="1965591" y="0"/>
                </a:moveTo>
                <a:lnTo>
                  <a:pt x="982789" y="0"/>
                </a:lnTo>
                <a:lnTo>
                  <a:pt x="0" y="0"/>
                </a:lnTo>
                <a:lnTo>
                  <a:pt x="0" y="8636"/>
                </a:lnTo>
                <a:lnTo>
                  <a:pt x="1965591" y="8636"/>
                </a:lnTo>
                <a:lnTo>
                  <a:pt x="1965591" y="0"/>
                </a:lnTo>
                <a:close/>
              </a:path>
            </a:pathLst>
          </a:custGeom>
          <a:solidFill>
            <a:srgbClr val="000000">
              <a:alpha val="2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410085" y="4199394"/>
            <a:ext cx="1965960" cy="8890"/>
          </a:xfrm>
          <a:custGeom>
            <a:avLst/>
            <a:gdLst/>
            <a:ahLst/>
            <a:cxnLst/>
            <a:rect l="l" t="t" r="r" b="b"/>
            <a:pathLst>
              <a:path w="1965959" h="8889">
                <a:moveTo>
                  <a:pt x="1965591" y="0"/>
                </a:moveTo>
                <a:lnTo>
                  <a:pt x="982789" y="0"/>
                </a:lnTo>
                <a:lnTo>
                  <a:pt x="0" y="0"/>
                </a:lnTo>
                <a:lnTo>
                  <a:pt x="0" y="8648"/>
                </a:lnTo>
                <a:lnTo>
                  <a:pt x="1965591" y="8648"/>
                </a:lnTo>
                <a:lnTo>
                  <a:pt x="1965591" y="0"/>
                </a:lnTo>
                <a:close/>
              </a:path>
            </a:pathLst>
          </a:custGeom>
          <a:solidFill>
            <a:srgbClr val="427F85">
              <a:alpha val="6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410085" y="3987800"/>
            <a:ext cx="3063240" cy="26670"/>
          </a:xfrm>
          <a:custGeom>
            <a:avLst/>
            <a:gdLst/>
            <a:ahLst/>
            <a:cxnLst/>
            <a:rect l="l" t="t" r="r" b="b"/>
            <a:pathLst>
              <a:path w="3063240" h="26670">
                <a:moveTo>
                  <a:pt x="3063062" y="3810"/>
                </a:moveTo>
                <a:lnTo>
                  <a:pt x="3062871" y="3810"/>
                </a:lnTo>
                <a:lnTo>
                  <a:pt x="3062871" y="2540"/>
                </a:lnTo>
                <a:lnTo>
                  <a:pt x="3062160" y="2540"/>
                </a:lnTo>
                <a:lnTo>
                  <a:pt x="3062160" y="1270"/>
                </a:lnTo>
                <a:lnTo>
                  <a:pt x="3061068" y="1270"/>
                </a:lnTo>
                <a:lnTo>
                  <a:pt x="3061068" y="0"/>
                </a:lnTo>
                <a:lnTo>
                  <a:pt x="3060712" y="0"/>
                </a:lnTo>
                <a:lnTo>
                  <a:pt x="3060712" y="1270"/>
                </a:lnTo>
                <a:lnTo>
                  <a:pt x="2159" y="1270"/>
                </a:lnTo>
                <a:lnTo>
                  <a:pt x="2159" y="0"/>
                </a:lnTo>
                <a:lnTo>
                  <a:pt x="1790" y="0"/>
                </a:lnTo>
                <a:lnTo>
                  <a:pt x="1790" y="1270"/>
                </a:lnTo>
                <a:lnTo>
                  <a:pt x="711" y="1270"/>
                </a:lnTo>
                <a:lnTo>
                  <a:pt x="711" y="2540"/>
                </a:lnTo>
                <a:lnTo>
                  <a:pt x="0" y="2540"/>
                </a:lnTo>
                <a:lnTo>
                  <a:pt x="0" y="3810"/>
                </a:lnTo>
                <a:lnTo>
                  <a:pt x="0" y="22860"/>
                </a:lnTo>
                <a:lnTo>
                  <a:pt x="0" y="24130"/>
                </a:lnTo>
                <a:lnTo>
                  <a:pt x="711" y="24130"/>
                </a:lnTo>
                <a:lnTo>
                  <a:pt x="711" y="25400"/>
                </a:lnTo>
                <a:lnTo>
                  <a:pt x="1625" y="25400"/>
                </a:lnTo>
                <a:lnTo>
                  <a:pt x="1625" y="26670"/>
                </a:lnTo>
                <a:lnTo>
                  <a:pt x="3061233" y="26670"/>
                </a:lnTo>
                <a:lnTo>
                  <a:pt x="3061233" y="25400"/>
                </a:lnTo>
                <a:lnTo>
                  <a:pt x="3062160" y="25400"/>
                </a:lnTo>
                <a:lnTo>
                  <a:pt x="3062160" y="24130"/>
                </a:lnTo>
                <a:lnTo>
                  <a:pt x="3062871" y="24130"/>
                </a:lnTo>
                <a:lnTo>
                  <a:pt x="3062871" y="22860"/>
                </a:lnTo>
                <a:lnTo>
                  <a:pt x="3063062" y="22860"/>
                </a:lnTo>
                <a:lnTo>
                  <a:pt x="3063062" y="381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410085" y="3962400"/>
            <a:ext cx="3063240" cy="26670"/>
          </a:xfrm>
          <a:custGeom>
            <a:avLst/>
            <a:gdLst/>
            <a:ahLst/>
            <a:cxnLst/>
            <a:rect l="l" t="t" r="r" b="b"/>
            <a:pathLst>
              <a:path w="3063240" h="26670">
                <a:moveTo>
                  <a:pt x="3063062" y="3810"/>
                </a:moveTo>
                <a:lnTo>
                  <a:pt x="3062871" y="3810"/>
                </a:lnTo>
                <a:lnTo>
                  <a:pt x="3062871" y="2540"/>
                </a:lnTo>
                <a:lnTo>
                  <a:pt x="3062160" y="2540"/>
                </a:lnTo>
                <a:lnTo>
                  <a:pt x="3062160" y="1270"/>
                </a:lnTo>
                <a:lnTo>
                  <a:pt x="3061220" y="1270"/>
                </a:lnTo>
                <a:lnTo>
                  <a:pt x="3061220" y="0"/>
                </a:lnTo>
                <a:lnTo>
                  <a:pt x="1638" y="0"/>
                </a:lnTo>
                <a:lnTo>
                  <a:pt x="1638" y="1270"/>
                </a:lnTo>
                <a:lnTo>
                  <a:pt x="711" y="1270"/>
                </a:lnTo>
                <a:lnTo>
                  <a:pt x="711" y="2540"/>
                </a:lnTo>
                <a:lnTo>
                  <a:pt x="0" y="2540"/>
                </a:lnTo>
                <a:lnTo>
                  <a:pt x="0" y="3810"/>
                </a:lnTo>
                <a:lnTo>
                  <a:pt x="0" y="22860"/>
                </a:lnTo>
                <a:lnTo>
                  <a:pt x="0" y="24130"/>
                </a:lnTo>
                <a:lnTo>
                  <a:pt x="711" y="24130"/>
                </a:lnTo>
                <a:lnTo>
                  <a:pt x="711" y="25400"/>
                </a:lnTo>
                <a:lnTo>
                  <a:pt x="1790" y="25400"/>
                </a:lnTo>
                <a:lnTo>
                  <a:pt x="1790" y="26670"/>
                </a:lnTo>
                <a:lnTo>
                  <a:pt x="2159" y="26670"/>
                </a:lnTo>
                <a:lnTo>
                  <a:pt x="2159" y="25400"/>
                </a:lnTo>
                <a:lnTo>
                  <a:pt x="3060712" y="25400"/>
                </a:lnTo>
                <a:lnTo>
                  <a:pt x="3060712" y="26670"/>
                </a:lnTo>
                <a:lnTo>
                  <a:pt x="3061068" y="26670"/>
                </a:lnTo>
                <a:lnTo>
                  <a:pt x="3061068" y="25400"/>
                </a:lnTo>
                <a:lnTo>
                  <a:pt x="3062160" y="25400"/>
                </a:lnTo>
                <a:lnTo>
                  <a:pt x="3062160" y="24130"/>
                </a:lnTo>
                <a:lnTo>
                  <a:pt x="3062871" y="24130"/>
                </a:lnTo>
                <a:lnTo>
                  <a:pt x="3062871" y="22860"/>
                </a:lnTo>
                <a:lnTo>
                  <a:pt x="3063062" y="22860"/>
                </a:lnTo>
                <a:lnTo>
                  <a:pt x="3063062" y="381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376401" y="4086364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5513" y="35991"/>
                </a:moveTo>
                <a:lnTo>
                  <a:pt x="3594" y="35991"/>
                </a:lnTo>
                <a:lnTo>
                  <a:pt x="3962" y="36360"/>
                </a:lnTo>
                <a:lnTo>
                  <a:pt x="4673" y="36360"/>
                </a:lnTo>
                <a:lnTo>
                  <a:pt x="5041" y="36715"/>
                </a:lnTo>
                <a:lnTo>
                  <a:pt x="1595158" y="36360"/>
                </a:lnTo>
                <a:lnTo>
                  <a:pt x="1595513" y="35991"/>
                </a:lnTo>
                <a:close/>
              </a:path>
              <a:path w="1600200" h="36829">
                <a:moveTo>
                  <a:pt x="1596593" y="35636"/>
                </a:moveTo>
                <a:lnTo>
                  <a:pt x="2882" y="35636"/>
                </a:lnTo>
                <a:lnTo>
                  <a:pt x="3238" y="35991"/>
                </a:lnTo>
                <a:lnTo>
                  <a:pt x="1596237" y="35991"/>
                </a:lnTo>
                <a:lnTo>
                  <a:pt x="1596593" y="35636"/>
                </a:lnTo>
                <a:close/>
              </a:path>
              <a:path w="1600200" h="36829">
                <a:moveTo>
                  <a:pt x="1597317" y="1079"/>
                </a:moveTo>
                <a:lnTo>
                  <a:pt x="2514" y="1079"/>
                </a:lnTo>
                <a:lnTo>
                  <a:pt x="1079" y="2514"/>
                </a:lnTo>
                <a:lnTo>
                  <a:pt x="1079" y="2870"/>
                </a:lnTo>
                <a:lnTo>
                  <a:pt x="723" y="3238"/>
                </a:lnTo>
                <a:lnTo>
                  <a:pt x="723" y="3594"/>
                </a:lnTo>
                <a:lnTo>
                  <a:pt x="355" y="3949"/>
                </a:lnTo>
                <a:lnTo>
                  <a:pt x="355" y="4673"/>
                </a:lnTo>
                <a:lnTo>
                  <a:pt x="0" y="5029"/>
                </a:lnTo>
                <a:lnTo>
                  <a:pt x="0" y="31673"/>
                </a:lnTo>
                <a:lnTo>
                  <a:pt x="355" y="32029"/>
                </a:lnTo>
                <a:lnTo>
                  <a:pt x="355" y="32753"/>
                </a:lnTo>
                <a:lnTo>
                  <a:pt x="723" y="33121"/>
                </a:lnTo>
                <a:lnTo>
                  <a:pt x="723" y="33477"/>
                </a:lnTo>
                <a:lnTo>
                  <a:pt x="1079" y="33832"/>
                </a:lnTo>
                <a:lnTo>
                  <a:pt x="1079" y="34201"/>
                </a:lnTo>
                <a:lnTo>
                  <a:pt x="2514" y="35636"/>
                </a:lnTo>
                <a:lnTo>
                  <a:pt x="1596961" y="35636"/>
                </a:lnTo>
                <a:lnTo>
                  <a:pt x="1597317" y="35280"/>
                </a:lnTo>
                <a:lnTo>
                  <a:pt x="1597672" y="35280"/>
                </a:lnTo>
                <a:lnTo>
                  <a:pt x="1599120" y="33832"/>
                </a:lnTo>
                <a:lnTo>
                  <a:pt x="1599120" y="33477"/>
                </a:lnTo>
                <a:lnTo>
                  <a:pt x="1599476" y="33121"/>
                </a:lnTo>
                <a:lnTo>
                  <a:pt x="1599476" y="32753"/>
                </a:lnTo>
                <a:lnTo>
                  <a:pt x="1599844" y="32397"/>
                </a:lnTo>
                <a:lnTo>
                  <a:pt x="1599844" y="31673"/>
                </a:lnTo>
                <a:lnTo>
                  <a:pt x="1600200" y="31318"/>
                </a:lnTo>
                <a:lnTo>
                  <a:pt x="1600200" y="30238"/>
                </a:lnTo>
                <a:lnTo>
                  <a:pt x="1599844" y="6121"/>
                </a:lnTo>
                <a:lnTo>
                  <a:pt x="1599844" y="5029"/>
                </a:lnTo>
                <a:lnTo>
                  <a:pt x="1599476" y="4673"/>
                </a:lnTo>
                <a:lnTo>
                  <a:pt x="1599476" y="3949"/>
                </a:lnTo>
                <a:lnTo>
                  <a:pt x="1599120" y="3594"/>
                </a:lnTo>
                <a:lnTo>
                  <a:pt x="1599120" y="3238"/>
                </a:lnTo>
                <a:lnTo>
                  <a:pt x="1598764" y="2870"/>
                </a:lnTo>
                <a:lnTo>
                  <a:pt x="1598764" y="2514"/>
                </a:lnTo>
                <a:lnTo>
                  <a:pt x="1597317" y="1079"/>
                </a:lnTo>
                <a:close/>
              </a:path>
              <a:path w="1600200" h="36829">
                <a:moveTo>
                  <a:pt x="1596593" y="711"/>
                </a:moveTo>
                <a:lnTo>
                  <a:pt x="3238" y="711"/>
                </a:lnTo>
                <a:lnTo>
                  <a:pt x="2882" y="1079"/>
                </a:lnTo>
                <a:lnTo>
                  <a:pt x="1596961" y="1079"/>
                </a:lnTo>
                <a:lnTo>
                  <a:pt x="1596593" y="711"/>
                </a:lnTo>
                <a:close/>
              </a:path>
              <a:path w="1600200" h="36829">
                <a:moveTo>
                  <a:pt x="1595882" y="355"/>
                </a:moveTo>
                <a:lnTo>
                  <a:pt x="3962" y="355"/>
                </a:lnTo>
                <a:lnTo>
                  <a:pt x="3594" y="711"/>
                </a:lnTo>
                <a:lnTo>
                  <a:pt x="1596237" y="711"/>
                </a:lnTo>
                <a:lnTo>
                  <a:pt x="1595882" y="355"/>
                </a:lnTo>
                <a:close/>
              </a:path>
              <a:path w="1600200" h="36829">
                <a:moveTo>
                  <a:pt x="1594802" y="0"/>
                </a:moveTo>
                <a:lnTo>
                  <a:pt x="5041" y="0"/>
                </a:lnTo>
                <a:lnTo>
                  <a:pt x="4673" y="355"/>
                </a:lnTo>
                <a:lnTo>
                  <a:pt x="1595158" y="355"/>
                </a:lnTo>
                <a:lnTo>
                  <a:pt x="1594802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376401" y="4060799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5513" y="36004"/>
                </a:moveTo>
                <a:lnTo>
                  <a:pt x="3594" y="36004"/>
                </a:lnTo>
                <a:lnTo>
                  <a:pt x="3962" y="36360"/>
                </a:lnTo>
                <a:lnTo>
                  <a:pt x="4673" y="36360"/>
                </a:lnTo>
                <a:lnTo>
                  <a:pt x="5041" y="36715"/>
                </a:lnTo>
                <a:lnTo>
                  <a:pt x="1595158" y="36360"/>
                </a:lnTo>
                <a:lnTo>
                  <a:pt x="1595513" y="36004"/>
                </a:lnTo>
                <a:close/>
              </a:path>
              <a:path w="1600200" h="36829">
                <a:moveTo>
                  <a:pt x="1596593" y="35636"/>
                </a:moveTo>
                <a:lnTo>
                  <a:pt x="2882" y="35636"/>
                </a:lnTo>
                <a:lnTo>
                  <a:pt x="3238" y="36004"/>
                </a:lnTo>
                <a:lnTo>
                  <a:pt x="1596237" y="36004"/>
                </a:lnTo>
                <a:lnTo>
                  <a:pt x="1596593" y="35636"/>
                </a:lnTo>
                <a:close/>
              </a:path>
              <a:path w="1600200" h="36829">
                <a:moveTo>
                  <a:pt x="1597317" y="1079"/>
                </a:moveTo>
                <a:lnTo>
                  <a:pt x="2514" y="1079"/>
                </a:lnTo>
                <a:lnTo>
                  <a:pt x="1079" y="2514"/>
                </a:lnTo>
                <a:lnTo>
                  <a:pt x="1079" y="2882"/>
                </a:lnTo>
                <a:lnTo>
                  <a:pt x="723" y="3238"/>
                </a:lnTo>
                <a:lnTo>
                  <a:pt x="723" y="3594"/>
                </a:lnTo>
                <a:lnTo>
                  <a:pt x="355" y="3962"/>
                </a:lnTo>
                <a:lnTo>
                  <a:pt x="355" y="4686"/>
                </a:lnTo>
                <a:lnTo>
                  <a:pt x="0" y="5041"/>
                </a:lnTo>
                <a:lnTo>
                  <a:pt x="0" y="31686"/>
                </a:lnTo>
                <a:lnTo>
                  <a:pt x="355" y="32042"/>
                </a:lnTo>
                <a:lnTo>
                  <a:pt x="355" y="32766"/>
                </a:lnTo>
                <a:lnTo>
                  <a:pt x="723" y="33121"/>
                </a:lnTo>
                <a:lnTo>
                  <a:pt x="723" y="33477"/>
                </a:lnTo>
                <a:lnTo>
                  <a:pt x="1079" y="33845"/>
                </a:lnTo>
                <a:lnTo>
                  <a:pt x="1079" y="34201"/>
                </a:lnTo>
                <a:lnTo>
                  <a:pt x="2514" y="35636"/>
                </a:lnTo>
                <a:lnTo>
                  <a:pt x="1596961" y="35636"/>
                </a:lnTo>
                <a:lnTo>
                  <a:pt x="1597317" y="35280"/>
                </a:lnTo>
                <a:lnTo>
                  <a:pt x="1597672" y="35280"/>
                </a:lnTo>
                <a:lnTo>
                  <a:pt x="1599120" y="33845"/>
                </a:lnTo>
                <a:lnTo>
                  <a:pt x="1599120" y="33477"/>
                </a:lnTo>
                <a:lnTo>
                  <a:pt x="1599476" y="33121"/>
                </a:lnTo>
                <a:lnTo>
                  <a:pt x="1599476" y="32766"/>
                </a:lnTo>
                <a:lnTo>
                  <a:pt x="1599844" y="32397"/>
                </a:lnTo>
                <a:lnTo>
                  <a:pt x="1599844" y="31686"/>
                </a:lnTo>
                <a:lnTo>
                  <a:pt x="1600200" y="31318"/>
                </a:lnTo>
                <a:lnTo>
                  <a:pt x="1600200" y="30238"/>
                </a:lnTo>
                <a:lnTo>
                  <a:pt x="1599844" y="6121"/>
                </a:lnTo>
                <a:lnTo>
                  <a:pt x="1599844" y="5041"/>
                </a:lnTo>
                <a:lnTo>
                  <a:pt x="1599476" y="4686"/>
                </a:lnTo>
                <a:lnTo>
                  <a:pt x="1599476" y="3962"/>
                </a:lnTo>
                <a:lnTo>
                  <a:pt x="1599120" y="3594"/>
                </a:lnTo>
                <a:lnTo>
                  <a:pt x="1599120" y="3238"/>
                </a:lnTo>
                <a:lnTo>
                  <a:pt x="1598764" y="2882"/>
                </a:lnTo>
                <a:lnTo>
                  <a:pt x="1598764" y="2514"/>
                </a:lnTo>
                <a:lnTo>
                  <a:pt x="1597317" y="1079"/>
                </a:lnTo>
                <a:close/>
              </a:path>
              <a:path w="1600200" h="36829">
                <a:moveTo>
                  <a:pt x="1596593" y="723"/>
                </a:moveTo>
                <a:lnTo>
                  <a:pt x="3238" y="723"/>
                </a:lnTo>
                <a:lnTo>
                  <a:pt x="2882" y="1079"/>
                </a:lnTo>
                <a:lnTo>
                  <a:pt x="1596961" y="1079"/>
                </a:lnTo>
                <a:lnTo>
                  <a:pt x="1596593" y="723"/>
                </a:lnTo>
                <a:close/>
              </a:path>
              <a:path w="1600200" h="36829">
                <a:moveTo>
                  <a:pt x="1595882" y="355"/>
                </a:moveTo>
                <a:lnTo>
                  <a:pt x="3962" y="355"/>
                </a:lnTo>
                <a:lnTo>
                  <a:pt x="3594" y="723"/>
                </a:lnTo>
                <a:lnTo>
                  <a:pt x="1596237" y="723"/>
                </a:lnTo>
                <a:lnTo>
                  <a:pt x="1595882" y="355"/>
                </a:lnTo>
                <a:close/>
              </a:path>
              <a:path w="1600200" h="36829">
                <a:moveTo>
                  <a:pt x="1594802" y="0"/>
                </a:moveTo>
                <a:lnTo>
                  <a:pt x="5041" y="0"/>
                </a:lnTo>
                <a:lnTo>
                  <a:pt x="4673" y="355"/>
                </a:lnTo>
                <a:lnTo>
                  <a:pt x="1595158" y="355"/>
                </a:lnTo>
                <a:lnTo>
                  <a:pt x="1594802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-355" y="3674884"/>
            <a:ext cx="9144000" cy="243840"/>
          </a:xfrm>
          <a:custGeom>
            <a:avLst/>
            <a:gdLst/>
            <a:ahLst/>
            <a:cxnLst/>
            <a:rect l="l" t="t" r="r" b="b"/>
            <a:pathLst>
              <a:path w="9144000" h="243839">
                <a:moveTo>
                  <a:pt x="9143631" y="0"/>
                </a:moveTo>
                <a:lnTo>
                  <a:pt x="0" y="0"/>
                </a:lnTo>
                <a:lnTo>
                  <a:pt x="0" y="243712"/>
                </a:lnTo>
                <a:lnTo>
                  <a:pt x="4572000" y="243712"/>
                </a:lnTo>
                <a:lnTo>
                  <a:pt x="9143631" y="243712"/>
                </a:lnTo>
                <a:lnTo>
                  <a:pt x="9143631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-355" y="3649319"/>
            <a:ext cx="9144000" cy="243840"/>
          </a:xfrm>
          <a:custGeom>
            <a:avLst/>
            <a:gdLst/>
            <a:ahLst/>
            <a:cxnLst/>
            <a:rect l="l" t="t" r="r" b="b"/>
            <a:pathLst>
              <a:path w="9144000" h="243839">
                <a:moveTo>
                  <a:pt x="9143631" y="0"/>
                </a:moveTo>
                <a:lnTo>
                  <a:pt x="0" y="0"/>
                </a:lnTo>
                <a:lnTo>
                  <a:pt x="0" y="243725"/>
                </a:lnTo>
                <a:lnTo>
                  <a:pt x="4572000" y="243725"/>
                </a:lnTo>
                <a:lnTo>
                  <a:pt x="9143631" y="243725"/>
                </a:lnTo>
                <a:lnTo>
                  <a:pt x="9143631" y="0"/>
                </a:lnTo>
                <a:close/>
              </a:path>
            </a:pathLst>
          </a:custGeom>
          <a:solidFill>
            <a:srgbClr val="427F85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-355" y="3701160"/>
            <a:ext cx="9144000" cy="140970"/>
          </a:xfrm>
          <a:custGeom>
            <a:avLst/>
            <a:gdLst/>
            <a:ahLst/>
            <a:cxnLst/>
            <a:rect l="l" t="t" r="r" b="b"/>
            <a:pathLst>
              <a:path w="9144000" h="140970">
                <a:moveTo>
                  <a:pt x="9143631" y="0"/>
                </a:moveTo>
                <a:lnTo>
                  <a:pt x="0" y="0"/>
                </a:lnTo>
                <a:lnTo>
                  <a:pt x="0" y="140398"/>
                </a:lnTo>
                <a:lnTo>
                  <a:pt x="4572000" y="140398"/>
                </a:lnTo>
                <a:lnTo>
                  <a:pt x="9143631" y="140398"/>
                </a:lnTo>
                <a:lnTo>
                  <a:pt x="9143631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-355" y="3675595"/>
            <a:ext cx="9144000" cy="140970"/>
          </a:xfrm>
          <a:custGeom>
            <a:avLst/>
            <a:gdLst/>
            <a:ahLst/>
            <a:cxnLst/>
            <a:rect l="l" t="t" r="r" b="b"/>
            <a:pathLst>
              <a:path w="9144000" h="140970">
                <a:moveTo>
                  <a:pt x="9143631" y="0"/>
                </a:moveTo>
                <a:lnTo>
                  <a:pt x="0" y="0"/>
                </a:lnTo>
                <a:lnTo>
                  <a:pt x="0" y="140398"/>
                </a:lnTo>
                <a:lnTo>
                  <a:pt x="4572000" y="140398"/>
                </a:lnTo>
                <a:lnTo>
                  <a:pt x="9143631" y="140398"/>
                </a:lnTo>
                <a:lnTo>
                  <a:pt x="9143631" y="0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6414122" y="3668395"/>
            <a:ext cx="2729865" cy="248285"/>
          </a:xfrm>
          <a:custGeom>
            <a:avLst/>
            <a:gdLst/>
            <a:ahLst/>
            <a:cxnLst/>
            <a:rect l="l" t="t" r="r" b="b"/>
            <a:pathLst>
              <a:path w="2729865" h="248285">
                <a:moveTo>
                  <a:pt x="2729522" y="0"/>
                </a:moveTo>
                <a:lnTo>
                  <a:pt x="1364754" y="0"/>
                </a:lnTo>
                <a:lnTo>
                  <a:pt x="0" y="0"/>
                </a:lnTo>
                <a:lnTo>
                  <a:pt x="0" y="248043"/>
                </a:lnTo>
                <a:lnTo>
                  <a:pt x="2729522" y="248043"/>
                </a:lnTo>
                <a:lnTo>
                  <a:pt x="2729522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6414122" y="3642842"/>
            <a:ext cx="2729865" cy="248285"/>
          </a:xfrm>
          <a:custGeom>
            <a:avLst/>
            <a:gdLst/>
            <a:ahLst/>
            <a:cxnLst/>
            <a:rect l="l" t="t" r="r" b="b"/>
            <a:pathLst>
              <a:path w="2729865" h="248285">
                <a:moveTo>
                  <a:pt x="2729522" y="0"/>
                </a:moveTo>
                <a:lnTo>
                  <a:pt x="1364754" y="0"/>
                </a:lnTo>
                <a:lnTo>
                  <a:pt x="0" y="0"/>
                </a:lnTo>
                <a:lnTo>
                  <a:pt x="0" y="248043"/>
                </a:lnTo>
                <a:lnTo>
                  <a:pt x="2729522" y="248043"/>
                </a:lnTo>
                <a:lnTo>
                  <a:pt x="2729522" y="0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-355" y="25565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9143631" y="0"/>
                </a:moveTo>
                <a:lnTo>
                  <a:pt x="0" y="0"/>
                </a:lnTo>
                <a:lnTo>
                  <a:pt x="0" y="3701516"/>
                </a:lnTo>
                <a:lnTo>
                  <a:pt x="4572000" y="3701516"/>
                </a:lnTo>
                <a:lnTo>
                  <a:pt x="9143631" y="3701516"/>
                </a:lnTo>
                <a:lnTo>
                  <a:pt x="9143631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-355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9143631" y="0"/>
                </a:moveTo>
                <a:lnTo>
                  <a:pt x="0" y="0"/>
                </a:lnTo>
                <a:lnTo>
                  <a:pt x="0" y="3701516"/>
                </a:lnTo>
                <a:lnTo>
                  <a:pt x="4572000" y="3701516"/>
                </a:lnTo>
                <a:lnTo>
                  <a:pt x="9143631" y="3701516"/>
                </a:lnTo>
                <a:lnTo>
                  <a:pt x="9143631" y="0"/>
                </a:lnTo>
                <a:close/>
              </a:path>
            </a:pathLst>
          </a:custGeom>
          <a:solidFill>
            <a:srgbClr val="4143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4504" y="2716453"/>
            <a:ext cx="8074990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4143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4143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4143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355" y="392036"/>
            <a:ext cx="9144000" cy="84455"/>
          </a:xfrm>
          <a:custGeom>
            <a:avLst/>
            <a:gdLst/>
            <a:ahLst/>
            <a:cxnLst/>
            <a:rect l="l" t="t" r="r" b="b"/>
            <a:pathLst>
              <a:path w="9144000" h="84454">
                <a:moveTo>
                  <a:pt x="9143631" y="0"/>
                </a:moveTo>
                <a:lnTo>
                  <a:pt x="0" y="0"/>
                </a:lnTo>
                <a:lnTo>
                  <a:pt x="0" y="83883"/>
                </a:lnTo>
                <a:lnTo>
                  <a:pt x="4572000" y="83883"/>
                </a:lnTo>
                <a:lnTo>
                  <a:pt x="9143631" y="83883"/>
                </a:lnTo>
                <a:lnTo>
                  <a:pt x="9143631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355" y="366483"/>
            <a:ext cx="9144000" cy="84455"/>
          </a:xfrm>
          <a:custGeom>
            <a:avLst/>
            <a:gdLst/>
            <a:ahLst/>
            <a:cxnLst/>
            <a:rect l="l" t="t" r="r" b="b"/>
            <a:pathLst>
              <a:path w="9144000" h="84454">
                <a:moveTo>
                  <a:pt x="9143631" y="0"/>
                </a:moveTo>
                <a:lnTo>
                  <a:pt x="0" y="0"/>
                </a:lnTo>
                <a:lnTo>
                  <a:pt x="0" y="83870"/>
                </a:lnTo>
                <a:lnTo>
                  <a:pt x="4572000" y="83870"/>
                </a:lnTo>
                <a:lnTo>
                  <a:pt x="9143631" y="83870"/>
                </a:lnTo>
                <a:lnTo>
                  <a:pt x="9143631" y="0"/>
                </a:lnTo>
                <a:close/>
              </a:path>
            </a:pathLst>
          </a:custGeom>
          <a:solidFill>
            <a:srgbClr val="427F85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355" y="25565"/>
            <a:ext cx="9144000" cy="310515"/>
          </a:xfrm>
          <a:custGeom>
            <a:avLst/>
            <a:gdLst/>
            <a:ahLst/>
            <a:cxnLst/>
            <a:rect l="l" t="t" r="r" b="b"/>
            <a:pathLst>
              <a:path w="9144000" h="310515">
                <a:moveTo>
                  <a:pt x="9143631" y="0"/>
                </a:moveTo>
                <a:lnTo>
                  <a:pt x="0" y="0"/>
                </a:lnTo>
                <a:lnTo>
                  <a:pt x="0" y="310311"/>
                </a:lnTo>
                <a:lnTo>
                  <a:pt x="4572000" y="310311"/>
                </a:lnTo>
                <a:lnTo>
                  <a:pt x="9143631" y="310311"/>
                </a:lnTo>
                <a:lnTo>
                  <a:pt x="9143631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-355" y="0"/>
            <a:ext cx="9144000" cy="310515"/>
          </a:xfrm>
          <a:custGeom>
            <a:avLst/>
            <a:gdLst/>
            <a:ahLst/>
            <a:cxnLst/>
            <a:rect l="l" t="t" r="r" b="b"/>
            <a:pathLst>
              <a:path w="9144000" h="310515">
                <a:moveTo>
                  <a:pt x="9143631" y="0"/>
                </a:moveTo>
                <a:lnTo>
                  <a:pt x="0" y="0"/>
                </a:lnTo>
                <a:lnTo>
                  <a:pt x="0" y="310324"/>
                </a:lnTo>
                <a:lnTo>
                  <a:pt x="4572000" y="310324"/>
                </a:lnTo>
                <a:lnTo>
                  <a:pt x="9143631" y="310324"/>
                </a:lnTo>
                <a:lnTo>
                  <a:pt x="9143631" y="0"/>
                </a:lnTo>
                <a:close/>
              </a:path>
            </a:pathLst>
          </a:custGeom>
          <a:solidFill>
            <a:srgbClr val="4143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355" y="333362"/>
            <a:ext cx="9144000" cy="91440"/>
          </a:xfrm>
          <a:custGeom>
            <a:avLst/>
            <a:gdLst/>
            <a:ahLst/>
            <a:cxnLst/>
            <a:rect l="l" t="t" r="r" b="b"/>
            <a:pathLst>
              <a:path w="9144000" h="91440">
                <a:moveTo>
                  <a:pt x="9143631" y="0"/>
                </a:moveTo>
                <a:lnTo>
                  <a:pt x="0" y="0"/>
                </a:lnTo>
                <a:lnTo>
                  <a:pt x="0" y="91071"/>
                </a:lnTo>
                <a:lnTo>
                  <a:pt x="4572000" y="91071"/>
                </a:lnTo>
                <a:lnTo>
                  <a:pt x="9143631" y="91071"/>
                </a:lnTo>
                <a:lnTo>
                  <a:pt x="9143631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-355" y="307797"/>
            <a:ext cx="9144000" cy="91440"/>
          </a:xfrm>
          <a:custGeom>
            <a:avLst/>
            <a:gdLst/>
            <a:ahLst/>
            <a:cxnLst/>
            <a:rect l="l" t="t" r="r" b="b"/>
            <a:pathLst>
              <a:path w="9144000" h="91439">
                <a:moveTo>
                  <a:pt x="9143631" y="0"/>
                </a:moveTo>
                <a:lnTo>
                  <a:pt x="0" y="0"/>
                </a:lnTo>
                <a:lnTo>
                  <a:pt x="0" y="91084"/>
                </a:lnTo>
                <a:lnTo>
                  <a:pt x="4572000" y="91084"/>
                </a:lnTo>
                <a:lnTo>
                  <a:pt x="9143631" y="91084"/>
                </a:lnTo>
                <a:lnTo>
                  <a:pt x="9143631" y="0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409717" y="385914"/>
            <a:ext cx="3733800" cy="90805"/>
          </a:xfrm>
          <a:custGeom>
            <a:avLst/>
            <a:gdLst/>
            <a:ahLst/>
            <a:cxnLst/>
            <a:rect l="l" t="t" r="r" b="b"/>
            <a:pathLst>
              <a:path w="3733800" h="90804">
                <a:moveTo>
                  <a:pt x="3733558" y="0"/>
                </a:moveTo>
                <a:lnTo>
                  <a:pt x="1866963" y="0"/>
                </a:lnTo>
                <a:lnTo>
                  <a:pt x="0" y="0"/>
                </a:lnTo>
                <a:lnTo>
                  <a:pt x="0" y="90728"/>
                </a:lnTo>
                <a:lnTo>
                  <a:pt x="3733558" y="90728"/>
                </a:lnTo>
                <a:lnTo>
                  <a:pt x="3733558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409717" y="360362"/>
            <a:ext cx="3733800" cy="90805"/>
          </a:xfrm>
          <a:custGeom>
            <a:avLst/>
            <a:gdLst/>
            <a:ahLst/>
            <a:cxnLst/>
            <a:rect l="l" t="t" r="r" b="b"/>
            <a:pathLst>
              <a:path w="3733800" h="90804">
                <a:moveTo>
                  <a:pt x="3733558" y="0"/>
                </a:moveTo>
                <a:lnTo>
                  <a:pt x="1866963" y="0"/>
                </a:lnTo>
                <a:lnTo>
                  <a:pt x="0" y="0"/>
                </a:lnTo>
                <a:lnTo>
                  <a:pt x="0" y="90716"/>
                </a:lnTo>
                <a:lnTo>
                  <a:pt x="3733558" y="90716"/>
                </a:lnTo>
                <a:lnTo>
                  <a:pt x="3733558" y="0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409717" y="465480"/>
            <a:ext cx="3733800" cy="179705"/>
          </a:xfrm>
          <a:custGeom>
            <a:avLst/>
            <a:gdLst/>
            <a:ahLst/>
            <a:cxnLst/>
            <a:rect l="l" t="t" r="r" b="b"/>
            <a:pathLst>
              <a:path w="3733800" h="179704">
                <a:moveTo>
                  <a:pt x="3733558" y="0"/>
                </a:moveTo>
                <a:lnTo>
                  <a:pt x="1866963" y="0"/>
                </a:lnTo>
                <a:lnTo>
                  <a:pt x="0" y="0"/>
                </a:lnTo>
                <a:lnTo>
                  <a:pt x="0" y="179641"/>
                </a:lnTo>
                <a:lnTo>
                  <a:pt x="3733558" y="179641"/>
                </a:lnTo>
                <a:lnTo>
                  <a:pt x="3733558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409717" y="439915"/>
            <a:ext cx="3733800" cy="179705"/>
          </a:xfrm>
          <a:custGeom>
            <a:avLst/>
            <a:gdLst/>
            <a:ahLst/>
            <a:cxnLst/>
            <a:rect l="l" t="t" r="r" b="b"/>
            <a:pathLst>
              <a:path w="3733800" h="179704">
                <a:moveTo>
                  <a:pt x="3733558" y="0"/>
                </a:moveTo>
                <a:lnTo>
                  <a:pt x="1866963" y="0"/>
                </a:lnTo>
                <a:lnTo>
                  <a:pt x="0" y="0"/>
                </a:lnTo>
                <a:lnTo>
                  <a:pt x="0" y="179641"/>
                </a:lnTo>
                <a:lnTo>
                  <a:pt x="3733558" y="179641"/>
                </a:lnTo>
                <a:lnTo>
                  <a:pt x="3733558" y="0"/>
                </a:lnTo>
                <a:close/>
              </a:path>
            </a:pathLst>
          </a:custGeom>
          <a:solidFill>
            <a:srgbClr val="427F85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407203" y="523239"/>
            <a:ext cx="3063240" cy="26670"/>
          </a:xfrm>
          <a:custGeom>
            <a:avLst/>
            <a:gdLst/>
            <a:ahLst/>
            <a:cxnLst/>
            <a:rect l="l" t="t" r="r" b="b"/>
            <a:pathLst>
              <a:path w="3063240" h="26670">
                <a:moveTo>
                  <a:pt x="3063049" y="3810"/>
                </a:moveTo>
                <a:lnTo>
                  <a:pt x="3062871" y="3810"/>
                </a:lnTo>
                <a:lnTo>
                  <a:pt x="3062871" y="2540"/>
                </a:lnTo>
                <a:lnTo>
                  <a:pt x="3062427" y="2540"/>
                </a:lnTo>
                <a:lnTo>
                  <a:pt x="3062427" y="1270"/>
                </a:lnTo>
                <a:lnTo>
                  <a:pt x="3061512" y="1270"/>
                </a:lnTo>
                <a:lnTo>
                  <a:pt x="3061512" y="0"/>
                </a:lnTo>
                <a:lnTo>
                  <a:pt x="1358" y="0"/>
                </a:lnTo>
                <a:lnTo>
                  <a:pt x="1358" y="1270"/>
                </a:lnTo>
                <a:lnTo>
                  <a:pt x="444" y="1270"/>
                </a:lnTo>
                <a:lnTo>
                  <a:pt x="444" y="2540"/>
                </a:lnTo>
                <a:lnTo>
                  <a:pt x="0" y="2540"/>
                </a:lnTo>
                <a:lnTo>
                  <a:pt x="0" y="3810"/>
                </a:lnTo>
                <a:lnTo>
                  <a:pt x="0" y="21590"/>
                </a:lnTo>
                <a:lnTo>
                  <a:pt x="0" y="22860"/>
                </a:lnTo>
                <a:lnTo>
                  <a:pt x="241" y="22860"/>
                </a:lnTo>
                <a:lnTo>
                  <a:pt x="241" y="24130"/>
                </a:lnTo>
                <a:lnTo>
                  <a:pt x="800" y="24130"/>
                </a:lnTo>
                <a:lnTo>
                  <a:pt x="800" y="25400"/>
                </a:lnTo>
                <a:lnTo>
                  <a:pt x="2425" y="25400"/>
                </a:lnTo>
                <a:lnTo>
                  <a:pt x="2425" y="26670"/>
                </a:lnTo>
                <a:lnTo>
                  <a:pt x="3060433" y="26670"/>
                </a:lnTo>
                <a:lnTo>
                  <a:pt x="3060433" y="25400"/>
                </a:lnTo>
                <a:lnTo>
                  <a:pt x="3062071" y="25400"/>
                </a:lnTo>
                <a:lnTo>
                  <a:pt x="3062071" y="24130"/>
                </a:lnTo>
                <a:lnTo>
                  <a:pt x="3062617" y="24130"/>
                </a:lnTo>
                <a:lnTo>
                  <a:pt x="3062617" y="22860"/>
                </a:lnTo>
                <a:lnTo>
                  <a:pt x="3062871" y="22860"/>
                </a:lnTo>
                <a:lnTo>
                  <a:pt x="3062871" y="21590"/>
                </a:lnTo>
                <a:lnTo>
                  <a:pt x="3063049" y="21590"/>
                </a:lnTo>
                <a:lnTo>
                  <a:pt x="3063049" y="381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407203" y="496569"/>
            <a:ext cx="3063240" cy="27940"/>
          </a:xfrm>
          <a:custGeom>
            <a:avLst/>
            <a:gdLst/>
            <a:ahLst/>
            <a:cxnLst/>
            <a:rect l="l" t="t" r="r" b="b"/>
            <a:pathLst>
              <a:path w="3063240" h="27940">
                <a:moveTo>
                  <a:pt x="3063062" y="5080"/>
                </a:moveTo>
                <a:lnTo>
                  <a:pt x="3062871" y="5080"/>
                </a:lnTo>
                <a:lnTo>
                  <a:pt x="3062871" y="3810"/>
                </a:lnTo>
                <a:lnTo>
                  <a:pt x="3062516" y="3810"/>
                </a:lnTo>
                <a:lnTo>
                  <a:pt x="3062516" y="2540"/>
                </a:lnTo>
                <a:lnTo>
                  <a:pt x="3061678" y="2540"/>
                </a:lnTo>
                <a:lnTo>
                  <a:pt x="3061678" y="1270"/>
                </a:lnTo>
                <a:lnTo>
                  <a:pt x="3059684" y="1270"/>
                </a:lnTo>
                <a:lnTo>
                  <a:pt x="3059684" y="0"/>
                </a:lnTo>
                <a:lnTo>
                  <a:pt x="3187" y="0"/>
                </a:lnTo>
                <a:lnTo>
                  <a:pt x="3187" y="1270"/>
                </a:lnTo>
                <a:lnTo>
                  <a:pt x="1193" y="1270"/>
                </a:lnTo>
                <a:lnTo>
                  <a:pt x="1193" y="2540"/>
                </a:lnTo>
                <a:lnTo>
                  <a:pt x="355" y="2540"/>
                </a:lnTo>
                <a:lnTo>
                  <a:pt x="355" y="3810"/>
                </a:lnTo>
                <a:lnTo>
                  <a:pt x="0" y="3810"/>
                </a:lnTo>
                <a:lnTo>
                  <a:pt x="0" y="5080"/>
                </a:lnTo>
                <a:lnTo>
                  <a:pt x="0" y="22860"/>
                </a:lnTo>
                <a:lnTo>
                  <a:pt x="0" y="24130"/>
                </a:lnTo>
                <a:lnTo>
                  <a:pt x="355" y="24130"/>
                </a:lnTo>
                <a:lnTo>
                  <a:pt x="355" y="25400"/>
                </a:lnTo>
                <a:lnTo>
                  <a:pt x="952" y="25400"/>
                </a:lnTo>
                <a:lnTo>
                  <a:pt x="952" y="26670"/>
                </a:lnTo>
                <a:lnTo>
                  <a:pt x="2946" y="26670"/>
                </a:lnTo>
                <a:lnTo>
                  <a:pt x="2946" y="27940"/>
                </a:lnTo>
                <a:lnTo>
                  <a:pt x="3059912" y="27940"/>
                </a:lnTo>
                <a:lnTo>
                  <a:pt x="3059912" y="26670"/>
                </a:lnTo>
                <a:lnTo>
                  <a:pt x="3061919" y="26670"/>
                </a:lnTo>
                <a:lnTo>
                  <a:pt x="3061919" y="25400"/>
                </a:lnTo>
                <a:lnTo>
                  <a:pt x="3062516" y="25400"/>
                </a:lnTo>
                <a:lnTo>
                  <a:pt x="3062516" y="24130"/>
                </a:lnTo>
                <a:lnTo>
                  <a:pt x="3062871" y="24130"/>
                </a:lnTo>
                <a:lnTo>
                  <a:pt x="3062871" y="22860"/>
                </a:lnTo>
                <a:lnTo>
                  <a:pt x="3063062" y="22860"/>
                </a:lnTo>
                <a:lnTo>
                  <a:pt x="3063062" y="508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373518" y="614159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5526" y="36004"/>
                </a:moveTo>
                <a:lnTo>
                  <a:pt x="3606" y="36004"/>
                </a:lnTo>
                <a:lnTo>
                  <a:pt x="3962" y="36360"/>
                </a:lnTo>
                <a:lnTo>
                  <a:pt x="4686" y="36360"/>
                </a:lnTo>
                <a:lnTo>
                  <a:pt x="5041" y="36715"/>
                </a:lnTo>
                <a:lnTo>
                  <a:pt x="1595158" y="36360"/>
                </a:lnTo>
                <a:lnTo>
                  <a:pt x="1595526" y="36004"/>
                </a:lnTo>
                <a:close/>
              </a:path>
              <a:path w="1600200" h="36829">
                <a:moveTo>
                  <a:pt x="1596605" y="35636"/>
                </a:moveTo>
                <a:lnTo>
                  <a:pt x="2882" y="35636"/>
                </a:lnTo>
                <a:lnTo>
                  <a:pt x="3238" y="36004"/>
                </a:lnTo>
                <a:lnTo>
                  <a:pt x="1596237" y="36004"/>
                </a:lnTo>
                <a:lnTo>
                  <a:pt x="1596605" y="35636"/>
                </a:lnTo>
                <a:close/>
              </a:path>
              <a:path w="1600200" h="36829">
                <a:moveTo>
                  <a:pt x="1597317" y="1079"/>
                </a:moveTo>
                <a:lnTo>
                  <a:pt x="2527" y="1079"/>
                </a:lnTo>
                <a:lnTo>
                  <a:pt x="1079" y="2514"/>
                </a:lnTo>
                <a:lnTo>
                  <a:pt x="1079" y="2882"/>
                </a:lnTo>
                <a:lnTo>
                  <a:pt x="723" y="3238"/>
                </a:lnTo>
                <a:lnTo>
                  <a:pt x="723" y="3606"/>
                </a:lnTo>
                <a:lnTo>
                  <a:pt x="355" y="3962"/>
                </a:lnTo>
                <a:lnTo>
                  <a:pt x="355" y="4686"/>
                </a:lnTo>
                <a:lnTo>
                  <a:pt x="0" y="5041"/>
                </a:lnTo>
                <a:lnTo>
                  <a:pt x="0" y="31686"/>
                </a:lnTo>
                <a:lnTo>
                  <a:pt x="355" y="32042"/>
                </a:lnTo>
                <a:lnTo>
                  <a:pt x="355" y="32766"/>
                </a:lnTo>
                <a:lnTo>
                  <a:pt x="723" y="33121"/>
                </a:lnTo>
                <a:lnTo>
                  <a:pt x="723" y="33477"/>
                </a:lnTo>
                <a:lnTo>
                  <a:pt x="1079" y="33845"/>
                </a:lnTo>
                <a:lnTo>
                  <a:pt x="1079" y="34201"/>
                </a:lnTo>
                <a:lnTo>
                  <a:pt x="2527" y="35636"/>
                </a:lnTo>
                <a:lnTo>
                  <a:pt x="1596961" y="35636"/>
                </a:lnTo>
                <a:lnTo>
                  <a:pt x="1597317" y="35280"/>
                </a:lnTo>
                <a:lnTo>
                  <a:pt x="1597685" y="35280"/>
                </a:lnTo>
                <a:lnTo>
                  <a:pt x="1599120" y="33845"/>
                </a:lnTo>
                <a:lnTo>
                  <a:pt x="1599120" y="33477"/>
                </a:lnTo>
                <a:lnTo>
                  <a:pt x="1599476" y="33121"/>
                </a:lnTo>
                <a:lnTo>
                  <a:pt x="1599476" y="32766"/>
                </a:lnTo>
                <a:lnTo>
                  <a:pt x="1599844" y="32397"/>
                </a:lnTo>
                <a:lnTo>
                  <a:pt x="1599844" y="31686"/>
                </a:lnTo>
                <a:lnTo>
                  <a:pt x="1600200" y="31318"/>
                </a:lnTo>
                <a:lnTo>
                  <a:pt x="1600200" y="30238"/>
                </a:lnTo>
                <a:lnTo>
                  <a:pt x="1599844" y="6121"/>
                </a:lnTo>
                <a:lnTo>
                  <a:pt x="1599844" y="5041"/>
                </a:lnTo>
                <a:lnTo>
                  <a:pt x="1599476" y="4686"/>
                </a:lnTo>
                <a:lnTo>
                  <a:pt x="1599476" y="3962"/>
                </a:lnTo>
                <a:lnTo>
                  <a:pt x="1599120" y="3606"/>
                </a:lnTo>
                <a:lnTo>
                  <a:pt x="1599120" y="3238"/>
                </a:lnTo>
                <a:lnTo>
                  <a:pt x="1598764" y="2882"/>
                </a:lnTo>
                <a:lnTo>
                  <a:pt x="1598764" y="2514"/>
                </a:lnTo>
                <a:lnTo>
                  <a:pt x="1597317" y="1079"/>
                </a:lnTo>
                <a:close/>
              </a:path>
              <a:path w="1600200" h="36829">
                <a:moveTo>
                  <a:pt x="1596605" y="723"/>
                </a:moveTo>
                <a:lnTo>
                  <a:pt x="3238" y="723"/>
                </a:lnTo>
                <a:lnTo>
                  <a:pt x="2882" y="1079"/>
                </a:lnTo>
                <a:lnTo>
                  <a:pt x="1596961" y="1079"/>
                </a:lnTo>
                <a:lnTo>
                  <a:pt x="1596605" y="723"/>
                </a:lnTo>
                <a:close/>
              </a:path>
              <a:path w="1600200" h="36829">
                <a:moveTo>
                  <a:pt x="1595881" y="355"/>
                </a:moveTo>
                <a:lnTo>
                  <a:pt x="3962" y="355"/>
                </a:lnTo>
                <a:lnTo>
                  <a:pt x="3606" y="723"/>
                </a:lnTo>
                <a:lnTo>
                  <a:pt x="1596237" y="723"/>
                </a:lnTo>
                <a:lnTo>
                  <a:pt x="1595881" y="355"/>
                </a:lnTo>
                <a:close/>
              </a:path>
              <a:path w="1600200" h="36829">
                <a:moveTo>
                  <a:pt x="1594802" y="0"/>
                </a:moveTo>
                <a:lnTo>
                  <a:pt x="5041" y="0"/>
                </a:lnTo>
                <a:lnTo>
                  <a:pt x="4686" y="355"/>
                </a:lnTo>
                <a:lnTo>
                  <a:pt x="1595158" y="355"/>
                </a:lnTo>
                <a:lnTo>
                  <a:pt x="1594802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373518" y="588594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5526" y="36004"/>
                </a:moveTo>
                <a:lnTo>
                  <a:pt x="3606" y="36004"/>
                </a:lnTo>
                <a:lnTo>
                  <a:pt x="3962" y="36360"/>
                </a:lnTo>
                <a:lnTo>
                  <a:pt x="4686" y="36360"/>
                </a:lnTo>
                <a:lnTo>
                  <a:pt x="5041" y="36728"/>
                </a:lnTo>
                <a:lnTo>
                  <a:pt x="1595158" y="36360"/>
                </a:lnTo>
                <a:lnTo>
                  <a:pt x="1595526" y="36004"/>
                </a:lnTo>
                <a:close/>
              </a:path>
              <a:path w="1600200" h="36829">
                <a:moveTo>
                  <a:pt x="1596605" y="35648"/>
                </a:moveTo>
                <a:lnTo>
                  <a:pt x="2882" y="35648"/>
                </a:lnTo>
                <a:lnTo>
                  <a:pt x="3238" y="36004"/>
                </a:lnTo>
                <a:lnTo>
                  <a:pt x="1596237" y="36004"/>
                </a:lnTo>
                <a:lnTo>
                  <a:pt x="1596605" y="35648"/>
                </a:lnTo>
                <a:close/>
              </a:path>
              <a:path w="1600200" h="36829">
                <a:moveTo>
                  <a:pt x="1597317" y="1079"/>
                </a:moveTo>
                <a:lnTo>
                  <a:pt x="2527" y="1079"/>
                </a:lnTo>
                <a:lnTo>
                  <a:pt x="1079" y="2527"/>
                </a:lnTo>
                <a:lnTo>
                  <a:pt x="1079" y="2882"/>
                </a:lnTo>
                <a:lnTo>
                  <a:pt x="723" y="3251"/>
                </a:lnTo>
                <a:lnTo>
                  <a:pt x="723" y="3606"/>
                </a:lnTo>
                <a:lnTo>
                  <a:pt x="355" y="3962"/>
                </a:lnTo>
                <a:lnTo>
                  <a:pt x="355" y="4686"/>
                </a:lnTo>
                <a:lnTo>
                  <a:pt x="0" y="5041"/>
                </a:lnTo>
                <a:lnTo>
                  <a:pt x="0" y="31686"/>
                </a:lnTo>
                <a:lnTo>
                  <a:pt x="355" y="32042"/>
                </a:lnTo>
                <a:lnTo>
                  <a:pt x="355" y="32765"/>
                </a:lnTo>
                <a:lnTo>
                  <a:pt x="723" y="33121"/>
                </a:lnTo>
                <a:lnTo>
                  <a:pt x="723" y="33489"/>
                </a:lnTo>
                <a:lnTo>
                  <a:pt x="1079" y="33845"/>
                </a:lnTo>
                <a:lnTo>
                  <a:pt x="1079" y="34201"/>
                </a:lnTo>
                <a:lnTo>
                  <a:pt x="2527" y="35648"/>
                </a:lnTo>
                <a:lnTo>
                  <a:pt x="1596961" y="35648"/>
                </a:lnTo>
                <a:lnTo>
                  <a:pt x="1597317" y="35280"/>
                </a:lnTo>
                <a:lnTo>
                  <a:pt x="1597685" y="35280"/>
                </a:lnTo>
                <a:lnTo>
                  <a:pt x="1599120" y="33845"/>
                </a:lnTo>
                <a:lnTo>
                  <a:pt x="1599120" y="33489"/>
                </a:lnTo>
                <a:lnTo>
                  <a:pt x="1599476" y="33121"/>
                </a:lnTo>
                <a:lnTo>
                  <a:pt x="1599476" y="32765"/>
                </a:lnTo>
                <a:lnTo>
                  <a:pt x="1599844" y="32410"/>
                </a:lnTo>
                <a:lnTo>
                  <a:pt x="1599844" y="31686"/>
                </a:lnTo>
                <a:lnTo>
                  <a:pt x="1600200" y="31330"/>
                </a:lnTo>
                <a:lnTo>
                  <a:pt x="1600200" y="30251"/>
                </a:lnTo>
                <a:lnTo>
                  <a:pt x="1599844" y="6121"/>
                </a:lnTo>
                <a:lnTo>
                  <a:pt x="1599844" y="5041"/>
                </a:lnTo>
                <a:lnTo>
                  <a:pt x="1599476" y="4686"/>
                </a:lnTo>
                <a:lnTo>
                  <a:pt x="1599476" y="3962"/>
                </a:lnTo>
                <a:lnTo>
                  <a:pt x="1599120" y="3606"/>
                </a:lnTo>
                <a:lnTo>
                  <a:pt x="1599120" y="3251"/>
                </a:lnTo>
                <a:lnTo>
                  <a:pt x="1598764" y="2882"/>
                </a:lnTo>
                <a:lnTo>
                  <a:pt x="1598764" y="2527"/>
                </a:lnTo>
                <a:lnTo>
                  <a:pt x="1597317" y="1079"/>
                </a:lnTo>
                <a:close/>
              </a:path>
              <a:path w="1600200" h="36829">
                <a:moveTo>
                  <a:pt x="1596605" y="723"/>
                </a:moveTo>
                <a:lnTo>
                  <a:pt x="3238" y="723"/>
                </a:lnTo>
                <a:lnTo>
                  <a:pt x="2882" y="1079"/>
                </a:lnTo>
                <a:lnTo>
                  <a:pt x="1596961" y="1079"/>
                </a:lnTo>
                <a:lnTo>
                  <a:pt x="1596605" y="723"/>
                </a:lnTo>
                <a:close/>
              </a:path>
              <a:path w="1600200" h="36829">
                <a:moveTo>
                  <a:pt x="1595881" y="368"/>
                </a:moveTo>
                <a:lnTo>
                  <a:pt x="3962" y="368"/>
                </a:lnTo>
                <a:lnTo>
                  <a:pt x="3606" y="723"/>
                </a:lnTo>
                <a:lnTo>
                  <a:pt x="1596237" y="723"/>
                </a:lnTo>
                <a:lnTo>
                  <a:pt x="1595881" y="368"/>
                </a:lnTo>
                <a:close/>
              </a:path>
              <a:path w="1600200" h="36829">
                <a:moveTo>
                  <a:pt x="1594802" y="0"/>
                </a:moveTo>
                <a:lnTo>
                  <a:pt x="5041" y="0"/>
                </a:lnTo>
                <a:lnTo>
                  <a:pt x="4686" y="368"/>
                </a:lnTo>
                <a:lnTo>
                  <a:pt x="1595158" y="368"/>
                </a:lnTo>
                <a:lnTo>
                  <a:pt x="1594802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084602" y="23406"/>
            <a:ext cx="57785" cy="621665"/>
          </a:xfrm>
          <a:custGeom>
            <a:avLst/>
            <a:gdLst/>
            <a:ahLst/>
            <a:cxnLst/>
            <a:rect l="l" t="t" r="r" b="b"/>
            <a:pathLst>
              <a:path w="57784" h="621665">
                <a:moveTo>
                  <a:pt x="57238" y="0"/>
                </a:moveTo>
                <a:lnTo>
                  <a:pt x="0" y="0"/>
                </a:lnTo>
                <a:lnTo>
                  <a:pt x="0" y="621360"/>
                </a:lnTo>
                <a:lnTo>
                  <a:pt x="28803" y="621360"/>
                </a:lnTo>
                <a:lnTo>
                  <a:pt x="57238" y="621360"/>
                </a:lnTo>
                <a:lnTo>
                  <a:pt x="57238" y="0"/>
                </a:lnTo>
                <a:close/>
              </a:path>
            </a:pathLst>
          </a:custGeom>
          <a:solidFill>
            <a:srgbClr val="000000">
              <a:alpha val="263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084602" y="0"/>
            <a:ext cx="57785" cy="621665"/>
          </a:xfrm>
          <a:custGeom>
            <a:avLst/>
            <a:gdLst/>
            <a:ahLst/>
            <a:cxnLst/>
            <a:rect l="l" t="t" r="r" b="b"/>
            <a:pathLst>
              <a:path w="57784" h="621665">
                <a:moveTo>
                  <a:pt x="57238" y="0"/>
                </a:moveTo>
                <a:lnTo>
                  <a:pt x="0" y="0"/>
                </a:lnTo>
                <a:lnTo>
                  <a:pt x="0" y="621360"/>
                </a:lnTo>
                <a:lnTo>
                  <a:pt x="28803" y="621360"/>
                </a:lnTo>
                <a:lnTo>
                  <a:pt x="57238" y="621360"/>
                </a:lnTo>
                <a:lnTo>
                  <a:pt x="57238" y="0"/>
                </a:lnTo>
                <a:close/>
              </a:path>
            </a:pathLst>
          </a:custGeom>
          <a:solidFill>
            <a:srgbClr val="FFFFFF">
              <a:alpha val="65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9044279" y="23406"/>
            <a:ext cx="27305" cy="621665"/>
          </a:xfrm>
          <a:custGeom>
            <a:avLst/>
            <a:gdLst/>
            <a:ahLst/>
            <a:cxnLst/>
            <a:rect l="l" t="t" r="r" b="b"/>
            <a:pathLst>
              <a:path w="27304" h="621665">
                <a:moveTo>
                  <a:pt x="27000" y="0"/>
                </a:moveTo>
                <a:lnTo>
                  <a:pt x="0" y="0"/>
                </a:lnTo>
                <a:lnTo>
                  <a:pt x="0" y="621360"/>
                </a:lnTo>
                <a:lnTo>
                  <a:pt x="13677" y="621360"/>
                </a:lnTo>
                <a:lnTo>
                  <a:pt x="27000" y="621360"/>
                </a:lnTo>
                <a:lnTo>
                  <a:pt x="27000" y="0"/>
                </a:lnTo>
                <a:close/>
              </a:path>
            </a:pathLst>
          </a:custGeom>
          <a:solidFill>
            <a:srgbClr val="000000">
              <a:alpha val="263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044279" y="0"/>
            <a:ext cx="27305" cy="621665"/>
          </a:xfrm>
          <a:custGeom>
            <a:avLst/>
            <a:gdLst/>
            <a:ahLst/>
            <a:cxnLst/>
            <a:rect l="l" t="t" r="r" b="b"/>
            <a:pathLst>
              <a:path w="27304" h="621665">
                <a:moveTo>
                  <a:pt x="27000" y="0"/>
                </a:moveTo>
                <a:lnTo>
                  <a:pt x="0" y="0"/>
                </a:lnTo>
                <a:lnTo>
                  <a:pt x="0" y="621360"/>
                </a:lnTo>
                <a:lnTo>
                  <a:pt x="13677" y="621360"/>
                </a:lnTo>
                <a:lnTo>
                  <a:pt x="27000" y="621360"/>
                </a:lnTo>
                <a:lnTo>
                  <a:pt x="27000" y="0"/>
                </a:lnTo>
                <a:close/>
              </a:path>
            </a:pathLst>
          </a:custGeom>
          <a:solidFill>
            <a:srgbClr val="FFFFFF">
              <a:alpha val="65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025560" y="23406"/>
            <a:ext cx="8890" cy="621665"/>
          </a:xfrm>
          <a:custGeom>
            <a:avLst/>
            <a:gdLst/>
            <a:ahLst/>
            <a:cxnLst/>
            <a:rect l="l" t="t" r="r" b="b"/>
            <a:pathLst>
              <a:path w="8890" h="621665">
                <a:moveTo>
                  <a:pt x="8636" y="0"/>
                </a:moveTo>
                <a:lnTo>
                  <a:pt x="0" y="0"/>
                </a:lnTo>
                <a:lnTo>
                  <a:pt x="0" y="621360"/>
                </a:lnTo>
                <a:lnTo>
                  <a:pt x="4318" y="621360"/>
                </a:lnTo>
                <a:lnTo>
                  <a:pt x="8636" y="621360"/>
                </a:lnTo>
                <a:lnTo>
                  <a:pt x="8636" y="0"/>
                </a:lnTo>
                <a:close/>
              </a:path>
            </a:pathLst>
          </a:custGeom>
          <a:solidFill>
            <a:srgbClr val="000000">
              <a:alpha val="2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9025560" y="0"/>
            <a:ext cx="8890" cy="621665"/>
          </a:xfrm>
          <a:custGeom>
            <a:avLst/>
            <a:gdLst/>
            <a:ahLst/>
            <a:cxnLst/>
            <a:rect l="l" t="t" r="r" b="b"/>
            <a:pathLst>
              <a:path w="8890" h="621665">
                <a:moveTo>
                  <a:pt x="8636" y="0"/>
                </a:moveTo>
                <a:lnTo>
                  <a:pt x="0" y="0"/>
                </a:lnTo>
                <a:lnTo>
                  <a:pt x="0" y="621360"/>
                </a:lnTo>
                <a:lnTo>
                  <a:pt x="4318" y="621360"/>
                </a:lnTo>
                <a:lnTo>
                  <a:pt x="8636" y="621360"/>
                </a:lnTo>
                <a:lnTo>
                  <a:pt x="8636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8975166" y="23406"/>
            <a:ext cx="27305" cy="621665"/>
          </a:xfrm>
          <a:custGeom>
            <a:avLst/>
            <a:gdLst/>
            <a:ahLst/>
            <a:cxnLst/>
            <a:rect l="l" t="t" r="r" b="b"/>
            <a:pathLst>
              <a:path w="27304" h="621665">
                <a:moveTo>
                  <a:pt x="26987" y="0"/>
                </a:moveTo>
                <a:lnTo>
                  <a:pt x="0" y="0"/>
                </a:lnTo>
                <a:lnTo>
                  <a:pt x="0" y="621360"/>
                </a:lnTo>
                <a:lnTo>
                  <a:pt x="13677" y="621360"/>
                </a:lnTo>
                <a:lnTo>
                  <a:pt x="26987" y="621360"/>
                </a:lnTo>
                <a:lnTo>
                  <a:pt x="26987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975166" y="0"/>
            <a:ext cx="27305" cy="621665"/>
          </a:xfrm>
          <a:custGeom>
            <a:avLst/>
            <a:gdLst/>
            <a:ahLst/>
            <a:cxnLst/>
            <a:rect l="l" t="t" r="r" b="b"/>
            <a:pathLst>
              <a:path w="27304" h="621665">
                <a:moveTo>
                  <a:pt x="26987" y="0"/>
                </a:moveTo>
                <a:lnTo>
                  <a:pt x="0" y="0"/>
                </a:lnTo>
                <a:lnTo>
                  <a:pt x="0" y="621360"/>
                </a:lnTo>
                <a:lnTo>
                  <a:pt x="13677" y="621360"/>
                </a:lnTo>
                <a:lnTo>
                  <a:pt x="26987" y="621360"/>
                </a:lnTo>
                <a:lnTo>
                  <a:pt x="26987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915400" y="25565"/>
            <a:ext cx="54610" cy="585470"/>
          </a:xfrm>
          <a:custGeom>
            <a:avLst/>
            <a:gdLst/>
            <a:ahLst/>
            <a:cxnLst/>
            <a:rect l="l" t="t" r="r" b="b"/>
            <a:pathLst>
              <a:path w="54609" h="585470">
                <a:moveTo>
                  <a:pt x="54355" y="0"/>
                </a:moveTo>
                <a:lnTo>
                  <a:pt x="0" y="0"/>
                </a:lnTo>
                <a:lnTo>
                  <a:pt x="0" y="585000"/>
                </a:lnTo>
                <a:lnTo>
                  <a:pt x="27355" y="585000"/>
                </a:lnTo>
                <a:lnTo>
                  <a:pt x="54355" y="585000"/>
                </a:lnTo>
                <a:lnTo>
                  <a:pt x="54355" y="0"/>
                </a:lnTo>
                <a:close/>
              </a:path>
            </a:pathLst>
          </a:custGeom>
          <a:solidFill>
            <a:srgbClr val="000000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8915400" y="0"/>
            <a:ext cx="54610" cy="585470"/>
          </a:xfrm>
          <a:custGeom>
            <a:avLst/>
            <a:gdLst/>
            <a:ahLst/>
            <a:cxnLst/>
            <a:rect l="l" t="t" r="r" b="b"/>
            <a:pathLst>
              <a:path w="54609" h="585470">
                <a:moveTo>
                  <a:pt x="54355" y="0"/>
                </a:moveTo>
                <a:lnTo>
                  <a:pt x="0" y="0"/>
                </a:lnTo>
                <a:lnTo>
                  <a:pt x="0" y="585000"/>
                </a:lnTo>
                <a:lnTo>
                  <a:pt x="27355" y="585000"/>
                </a:lnTo>
                <a:lnTo>
                  <a:pt x="54355" y="585000"/>
                </a:lnTo>
                <a:lnTo>
                  <a:pt x="54355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8873642" y="25565"/>
            <a:ext cx="8890" cy="585470"/>
          </a:xfrm>
          <a:custGeom>
            <a:avLst/>
            <a:gdLst/>
            <a:ahLst/>
            <a:cxnLst/>
            <a:rect l="l" t="t" r="r" b="b"/>
            <a:pathLst>
              <a:path w="8890" h="585470">
                <a:moveTo>
                  <a:pt x="8636" y="0"/>
                </a:moveTo>
                <a:lnTo>
                  <a:pt x="0" y="0"/>
                </a:lnTo>
                <a:lnTo>
                  <a:pt x="0" y="585000"/>
                </a:lnTo>
                <a:lnTo>
                  <a:pt x="4318" y="585000"/>
                </a:lnTo>
                <a:lnTo>
                  <a:pt x="8636" y="585000"/>
                </a:lnTo>
                <a:lnTo>
                  <a:pt x="8636" y="0"/>
                </a:lnTo>
                <a:close/>
              </a:path>
            </a:pathLst>
          </a:custGeom>
          <a:solidFill>
            <a:srgbClr val="000000">
              <a:alpha val="123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8873642" y="0"/>
            <a:ext cx="8890" cy="585470"/>
          </a:xfrm>
          <a:custGeom>
            <a:avLst/>
            <a:gdLst/>
            <a:ahLst/>
            <a:cxnLst/>
            <a:rect l="l" t="t" r="r" b="b"/>
            <a:pathLst>
              <a:path w="8890" h="585470">
                <a:moveTo>
                  <a:pt x="8636" y="0"/>
                </a:moveTo>
                <a:lnTo>
                  <a:pt x="0" y="0"/>
                </a:lnTo>
                <a:lnTo>
                  <a:pt x="0" y="585000"/>
                </a:lnTo>
                <a:lnTo>
                  <a:pt x="4318" y="585000"/>
                </a:lnTo>
                <a:lnTo>
                  <a:pt x="8636" y="585000"/>
                </a:lnTo>
                <a:lnTo>
                  <a:pt x="8636" y="0"/>
                </a:lnTo>
                <a:close/>
              </a:path>
            </a:pathLst>
          </a:custGeom>
          <a:solidFill>
            <a:srgbClr val="FFFFFF">
              <a:alpha val="30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504" y="746899"/>
            <a:ext cx="7625080" cy="1219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4143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740" y="1960829"/>
            <a:ext cx="8552815" cy="3592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504" y="2716453"/>
            <a:ext cx="69215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5" dirty="0">
                <a:solidFill>
                  <a:srgbClr val="FFFFFF"/>
                </a:solidFill>
                <a:latin typeface="Trebuchet MS"/>
                <a:cs typeface="Trebuchet MS"/>
              </a:rPr>
              <a:t>RUGI</a:t>
            </a:r>
            <a:r>
              <a:rPr sz="72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200" spc="-10" dirty="0">
                <a:solidFill>
                  <a:srgbClr val="FFFFFF"/>
                </a:solidFill>
                <a:latin typeface="Trebuchet MS"/>
                <a:cs typeface="Trebuchet MS"/>
              </a:rPr>
              <a:t>DIELEKTRIK</a:t>
            </a:r>
            <a:endParaRPr sz="7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220" y="3931818"/>
            <a:ext cx="36379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 smtClean="0">
                <a:solidFill>
                  <a:srgbClr val="414355"/>
                </a:solidFill>
                <a:latin typeface="Georgia"/>
                <a:cs typeface="Georgia"/>
              </a:rPr>
              <a:t>Tri </a:t>
            </a:r>
            <a:r>
              <a:rPr sz="3200" dirty="0" err="1" smtClean="0">
                <a:solidFill>
                  <a:srgbClr val="414355"/>
                </a:solidFill>
                <a:latin typeface="Georgia"/>
                <a:cs typeface="Georgia"/>
              </a:rPr>
              <a:t>Ongko</a:t>
            </a:r>
            <a:r>
              <a:rPr sz="3200" dirty="0" smtClean="0">
                <a:solidFill>
                  <a:srgbClr val="414355"/>
                </a:solidFill>
                <a:latin typeface="Georgia"/>
                <a:cs typeface="Georgia"/>
              </a:rPr>
              <a:t> </a:t>
            </a:r>
            <a:r>
              <a:rPr sz="3200" dirty="0" err="1" smtClean="0">
                <a:solidFill>
                  <a:srgbClr val="414355"/>
                </a:solidFill>
                <a:latin typeface="Georgia"/>
                <a:cs typeface="Georgia"/>
              </a:rPr>
              <a:t>Priyono</a:t>
            </a:r>
            <a:endParaRPr sz="3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620" y="1103668"/>
            <a:ext cx="7893050" cy="4834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735" marR="273685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93370" algn="l"/>
              </a:tabLst>
            </a:pPr>
            <a:r>
              <a:rPr sz="2800" spc="-10" dirty="0">
                <a:latin typeface="Georgia"/>
                <a:cs typeface="Georgia"/>
              </a:rPr>
              <a:t>Apabila rugi2 </a:t>
            </a:r>
            <a:r>
              <a:rPr sz="2800" spc="-5" dirty="0">
                <a:latin typeface="Georgia"/>
                <a:cs typeface="Georgia"/>
              </a:rPr>
              <a:t>pada dielektrik </a:t>
            </a:r>
            <a:r>
              <a:rPr sz="2800" spc="-10" dirty="0">
                <a:latin typeface="Georgia"/>
                <a:cs typeface="Georgia"/>
              </a:rPr>
              <a:t>sebagian </a:t>
            </a:r>
            <a:r>
              <a:rPr sz="2800" spc="-5" dirty="0">
                <a:latin typeface="Georgia"/>
                <a:cs typeface="Georgia"/>
              </a:rPr>
              <a:t>besar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disebabkan </a:t>
            </a:r>
            <a:r>
              <a:rPr sz="2800" spc="-5" dirty="0">
                <a:latin typeface="Georgia"/>
                <a:cs typeface="Georgia"/>
              </a:rPr>
              <a:t>oleh adanya resistansi </a:t>
            </a:r>
            <a:r>
              <a:rPr sz="2800" spc="-10" dirty="0">
                <a:latin typeface="Georgia"/>
                <a:cs typeface="Georgia"/>
              </a:rPr>
              <a:t>pada bagian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berhubungan </a:t>
            </a:r>
            <a:r>
              <a:rPr sz="2800" spc="-5" dirty="0">
                <a:latin typeface="Georgia"/>
                <a:cs typeface="Georgia"/>
              </a:rPr>
              <a:t>langsung dgn sumber dan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resistansi dari elektroda, maka daya yg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terdisipasi pada </a:t>
            </a:r>
            <a:r>
              <a:rPr sz="2800" spc="-5" dirty="0">
                <a:latin typeface="Georgia"/>
                <a:cs typeface="Georgia"/>
              </a:rPr>
              <a:t>dielektrik </a:t>
            </a:r>
            <a:r>
              <a:rPr sz="2800" spc="-10" dirty="0">
                <a:latin typeface="Georgia"/>
                <a:cs typeface="Georgia"/>
              </a:rPr>
              <a:t>akan bertambah </a:t>
            </a:r>
            <a:r>
              <a:rPr sz="2800" spc="-5" dirty="0">
                <a:latin typeface="Georgia"/>
                <a:cs typeface="Georgia"/>
              </a:rPr>
              <a:t> secara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kuadrat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dari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frekuensi:</a:t>
            </a:r>
            <a:endParaRPr sz="2800">
              <a:latin typeface="Georgia"/>
              <a:cs typeface="Georgia"/>
            </a:endParaRPr>
          </a:p>
          <a:p>
            <a:pPr marL="701040">
              <a:lnSpc>
                <a:spcPct val="100000"/>
              </a:lnSpc>
              <a:spcBef>
                <a:spcPts val="2330"/>
              </a:spcBef>
            </a:pPr>
            <a:r>
              <a:rPr sz="3000" i="1" spc="20" dirty="0">
                <a:latin typeface="Times New Roman"/>
                <a:cs typeface="Times New Roman"/>
              </a:rPr>
              <a:t>P</a:t>
            </a:r>
            <a:r>
              <a:rPr sz="3000" i="1" spc="-35" dirty="0">
                <a:latin typeface="Times New Roman"/>
                <a:cs typeface="Times New Roman"/>
              </a:rPr>
              <a:t> </a:t>
            </a:r>
            <a:r>
              <a:rPr sz="3000" spc="20" dirty="0">
                <a:latin typeface="Symbol"/>
                <a:cs typeface="Symbol"/>
              </a:rPr>
              <a:t></a:t>
            </a:r>
            <a:r>
              <a:rPr sz="3000" spc="-360" dirty="0">
                <a:latin typeface="Times New Roman"/>
                <a:cs typeface="Times New Roman"/>
              </a:rPr>
              <a:t> </a:t>
            </a:r>
            <a:r>
              <a:rPr sz="3000" i="1" spc="20" dirty="0">
                <a:latin typeface="Times New Roman"/>
                <a:cs typeface="Times New Roman"/>
              </a:rPr>
              <a:t>V</a:t>
            </a:r>
            <a:r>
              <a:rPr sz="3000" i="1" spc="-200" dirty="0">
                <a:latin typeface="Times New Roman"/>
                <a:cs typeface="Times New Roman"/>
              </a:rPr>
              <a:t> </a:t>
            </a:r>
            <a:r>
              <a:rPr sz="2625" spc="-52" baseline="42857" dirty="0">
                <a:latin typeface="Times New Roman"/>
                <a:cs typeface="Times New Roman"/>
              </a:rPr>
              <a:t>2</a:t>
            </a:r>
            <a:r>
              <a:rPr sz="3100" spc="-70" dirty="0">
                <a:latin typeface="Symbol"/>
                <a:cs typeface="Symbol"/>
              </a:rPr>
              <a:t></a:t>
            </a:r>
            <a:r>
              <a:rPr sz="3000" i="1" spc="20" dirty="0">
                <a:latin typeface="Times New Roman"/>
                <a:cs typeface="Times New Roman"/>
              </a:rPr>
              <a:t>C</a:t>
            </a:r>
            <a:r>
              <a:rPr sz="3000" i="1" spc="-1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ta</a:t>
            </a:r>
            <a:r>
              <a:rPr sz="3000" spc="15" dirty="0">
                <a:latin typeface="Times New Roman"/>
                <a:cs typeface="Times New Roman"/>
              </a:rPr>
              <a:t>n</a:t>
            </a:r>
            <a:r>
              <a:rPr sz="3000" spc="-455" dirty="0">
                <a:latin typeface="Times New Roman"/>
                <a:cs typeface="Times New Roman"/>
              </a:rPr>
              <a:t> </a:t>
            </a:r>
            <a:r>
              <a:rPr sz="3100" spc="-35" dirty="0">
                <a:latin typeface="Symbol"/>
                <a:cs typeface="Symbol"/>
              </a:rPr>
              <a:t></a:t>
            </a:r>
            <a:r>
              <a:rPr sz="3100" spc="340" dirty="0">
                <a:latin typeface="Times New Roman"/>
                <a:cs typeface="Times New Roman"/>
              </a:rPr>
              <a:t> </a:t>
            </a:r>
            <a:r>
              <a:rPr sz="3000" spc="20" dirty="0">
                <a:latin typeface="Symbol"/>
                <a:cs typeface="Symbol"/>
              </a:rPr>
              <a:t></a:t>
            </a:r>
            <a:r>
              <a:rPr sz="3000" spc="-360" dirty="0">
                <a:latin typeface="Times New Roman"/>
                <a:cs typeface="Times New Roman"/>
              </a:rPr>
              <a:t> </a:t>
            </a:r>
            <a:r>
              <a:rPr sz="3000" i="1" spc="20" dirty="0">
                <a:latin typeface="Times New Roman"/>
                <a:cs typeface="Times New Roman"/>
              </a:rPr>
              <a:t>V</a:t>
            </a:r>
            <a:r>
              <a:rPr sz="3000" i="1" spc="-200" dirty="0">
                <a:latin typeface="Times New Roman"/>
                <a:cs typeface="Times New Roman"/>
              </a:rPr>
              <a:t> </a:t>
            </a:r>
            <a:r>
              <a:rPr sz="2625" spc="-75" baseline="42857" dirty="0">
                <a:latin typeface="Times New Roman"/>
                <a:cs typeface="Times New Roman"/>
              </a:rPr>
              <a:t>2</a:t>
            </a:r>
            <a:r>
              <a:rPr sz="3100" spc="-60" dirty="0">
                <a:latin typeface="Symbol"/>
                <a:cs typeface="Symbol"/>
              </a:rPr>
              <a:t></a:t>
            </a:r>
            <a:r>
              <a:rPr sz="3000" i="1" dirty="0">
                <a:latin typeface="Times New Roman"/>
                <a:cs typeface="Times New Roman"/>
              </a:rPr>
              <a:t>C</a:t>
            </a:r>
            <a:r>
              <a:rPr sz="3100" spc="-70" dirty="0">
                <a:latin typeface="Symbol"/>
                <a:cs typeface="Symbol"/>
              </a:rPr>
              <a:t></a:t>
            </a:r>
            <a:r>
              <a:rPr sz="3000" i="1" spc="15" dirty="0">
                <a:latin typeface="Times New Roman"/>
                <a:cs typeface="Times New Roman"/>
              </a:rPr>
              <a:t>C</a:t>
            </a:r>
            <a:r>
              <a:rPr sz="3000" i="1" spc="10" dirty="0">
                <a:latin typeface="Times New Roman"/>
                <a:cs typeface="Times New Roman"/>
              </a:rPr>
              <a:t>r</a:t>
            </a:r>
            <a:r>
              <a:rPr sz="3000" i="1" spc="75" dirty="0">
                <a:latin typeface="Times New Roman"/>
                <a:cs typeface="Times New Roman"/>
              </a:rPr>
              <a:t> </a:t>
            </a:r>
            <a:r>
              <a:rPr sz="3000" spc="20" dirty="0">
                <a:latin typeface="Symbol"/>
                <a:cs typeface="Symbol"/>
              </a:rPr>
              <a:t></a:t>
            </a:r>
            <a:r>
              <a:rPr sz="3000" spc="-370" dirty="0">
                <a:latin typeface="Times New Roman"/>
                <a:cs typeface="Times New Roman"/>
              </a:rPr>
              <a:t> </a:t>
            </a:r>
            <a:r>
              <a:rPr sz="3000" i="1" spc="20" dirty="0">
                <a:latin typeface="Times New Roman"/>
                <a:cs typeface="Times New Roman"/>
              </a:rPr>
              <a:t>V</a:t>
            </a:r>
            <a:r>
              <a:rPr sz="3000" i="1" spc="-195" dirty="0">
                <a:latin typeface="Times New Roman"/>
                <a:cs typeface="Times New Roman"/>
              </a:rPr>
              <a:t> </a:t>
            </a:r>
            <a:r>
              <a:rPr sz="2625" spc="-60" baseline="42857" dirty="0">
                <a:latin typeface="Times New Roman"/>
                <a:cs typeface="Times New Roman"/>
              </a:rPr>
              <a:t>2</a:t>
            </a:r>
            <a:r>
              <a:rPr sz="3100" spc="-45" dirty="0">
                <a:latin typeface="Symbol"/>
                <a:cs typeface="Symbol"/>
              </a:rPr>
              <a:t></a:t>
            </a:r>
            <a:r>
              <a:rPr sz="3100" spc="-490" dirty="0">
                <a:latin typeface="Times New Roman"/>
                <a:cs typeface="Times New Roman"/>
              </a:rPr>
              <a:t> </a:t>
            </a:r>
            <a:r>
              <a:rPr sz="2625" spc="67" baseline="42857" dirty="0">
                <a:latin typeface="Times New Roman"/>
                <a:cs typeface="Times New Roman"/>
              </a:rPr>
              <a:t>2</a:t>
            </a:r>
            <a:r>
              <a:rPr sz="3000" i="1" spc="20" dirty="0">
                <a:latin typeface="Times New Roman"/>
                <a:cs typeface="Times New Roman"/>
              </a:rPr>
              <a:t>C</a:t>
            </a:r>
            <a:r>
              <a:rPr sz="3000" i="1" spc="-459" dirty="0">
                <a:latin typeface="Times New Roman"/>
                <a:cs typeface="Times New Roman"/>
              </a:rPr>
              <a:t> </a:t>
            </a:r>
            <a:r>
              <a:rPr sz="2625" spc="209" baseline="42857" dirty="0">
                <a:latin typeface="Times New Roman"/>
                <a:cs typeface="Times New Roman"/>
              </a:rPr>
              <a:t>2</a:t>
            </a:r>
            <a:r>
              <a:rPr sz="3000" i="1" spc="10" dirty="0">
                <a:latin typeface="Times New Roman"/>
                <a:cs typeface="Times New Roman"/>
              </a:rPr>
              <a:t>r</a:t>
            </a:r>
            <a:endParaRPr sz="3000">
              <a:latin typeface="Times New Roman"/>
              <a:cs typeface="Times New Roman"/>
            </a:endParaRPr>
          </a:p>
          <a:p>
            <a:pPr marL="292735" marR="17780" indent="-255270" algn="just">
              <a:lnSpc>
                <a:spcPct val="100000"/>
              </a:lnSpc>
              <a:spcBef>
                <a:spcPts val="1570"/>
              </a:spcBef>
              <a:buClr>
                <a:srgbClr val="9F4CA2"/>
              </a:buClr>
              <a:buChar char="•"/>
              <a:tabLst>
                <a:tab pos="293370" algn="l"/>
              </a:tabLst>
            </a:pPr>
            <a:r>
              <a:rPr sz="2800" spc="-5" dirty="0">
                <a:latin typeface="Georgia"/>
                <a:cs typeface="Georgia"/>
              </a:rPr>
              <a:t>Pada frekuensi </a:t>
            </a:r>
            <a:r>
              <a:rPr sz="2800" spc="-10" dirty="0">
                <a:latin typeface="Georgia"/>
                <a:cs typeface="Georgia"/>
              </a:rPr>
              <a:t>tinggi, </a:t>
            </a:r>
            <a:r>
              <a:rPr sz="2800" spc="-5" dirty="0">
                <a:latin typeface="Georgia"/>
                <a:cs typeface="Georgia"/>
              </a:rPr>
              <a:t>kedua pelat </a:t>
            </a:r>
            <a:r>
              <a:rPr sz="2800" spc="-10" dirty="0">
                <a:latin typeface="Georgia"/>
                <a:cs typeface="Georgia"/>
              </a:rPr>
              <a:t>dari kapasitor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harus mempunyai </a:t>
            </a:r>
            <a:r>
              <a:rPr sz="2800" spc="-5" dirty="0">
                <a:latin typeface="Georgia"/>
                <a:cs typeface="Georgia"/>
              </a:rPr>
              <a:t>kemungkinan </a:t>
            </a:r>
            <a:r>
              <a:rPr sz="2800" spc="-10" dirty="0">
                <a:latin typeface="Georgia"/>
                <a:cs typeface="Georgia"/>
              </a:rPr>
              <a:t>resistansi </a:t>
            </a:r>
            <a:r>
              <a:rPr sz="2800" spc="-5" dirty="0">
                <a:latin typeface="Georgia"/>
                <a:cs typeface="Georgia"/>
              </a:rPr>
              <a:t>yang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terendah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020" y="1318222"/>
            <a:ext cx="7919084" cy="4756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26034" indent="-255270">
              <a:lnSpc>
                <a:spcPct val="999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dielektrik secara hebat </a:t>
            </a:r>
            <a:r>
              <a:rPr sz="2800" spc="-10" dirty="0">
                <a:latin typeface="Georgia"/>
                <a:cs typeface="Georgia"/>
              </a:rPr>
              <a:t>mempengaruhi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material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digunakan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peralatan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tegangan </a:t>
            </a:r>
            <a:r>
              <a:rPr sz="2800" spc="-5" dirty="0">
                <a:latin typeface="Georgia"/>
                <a:cs typeface="Georgia"/>
              </a:rPr>
              <a:t> tinggi dan frekuensi tinggi, khususnya utk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peralatan </a:t>
            </a:r>
            <a:r>
              <a:rPr sz="2800" spc="-5" dirty="0">
                <a:latin typeface="Georgia"/>
                <a:cs typeface="Georgia"/>
              </a:rPr>
              <a:t>pada frekuensi </a:t>
            </a:r>
            <a:r>
              <a:rPr sz="2800" spc="-10" dirty="0">
                <a:latin typeface="Georgia"/>
                <a:cs typeface="Georgia"/>
              </a:rPr>
              <a:t>tinggi </a:t>
            </a:r>
            <a:r>
              <a:rPr sz="2800" spc="-5" dirty="0">
                <a:latin typeface="Georgia"/>
                <a:cs typeface="Georgia"/>
              </a:rPr>
              <a:t>dgn tekanan yg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tinggi, </a:t>
            </a:r>
            <a:r>
              <a:rPr sz="2800" spc="-5" dirty="0">
                <a:latin typeface="Georgia"/>
                <a:cs typeface="Georgia"/>
              </a:rPr>
              <a:t>krn </a:t>
            </a:r>
            <a:r>
              <a:rPr sz="2800" spc="-10" dirty="0">
                <a:latin typeface="Georgia"/>
                <a:cs typeface="Georgia"/>
              </a:rPr>
              <a:t>rugi2 </a:t>
            </a:r>
            <a:r>
              <a:rPr sz="2800" spc="-5" dirty="0">
                <a:latin typeface="Georgia"/>
                <a:cs typeface="Georgia"/>
              </a:rPr>
              <a:t>dielektrik </a:t>
            </a:r>
            <a:r>
              <a:rPr sz="2800" spc="-10" dirty="0">
                <a:latin typeface="Georgia"/>
                <a:cs typeface="Georgia"/>
              </a:rPr>
              <a:t>berbeda-beda </a:t>
            </a:r>
            <a:r>
              <a:rPr sz="2800" spc="-5" dirty="0">
                <a:latin typeface="Georgia"/>
                <a:cs typeface="Georgia"/>
              </a:rPr>
              <a:t> menurut proporsi secara </a:t>
            </a:r>
            <a:r>
              <a:rPr sz="2800" spc="-10" dirty="0">
                <a:latin typeface="Georgia"/>
                <a:cs typeface="Georgia"/>
              </a:rPr>
              <a:t>kuadrat dari tegangan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&amp;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frekuensi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diaplikasikan.</a:t>
            </a:r>
            <a:endParaRPr sz="2800">
              <a:latin typeface="Georgia"/>
              <a:cs typeface="Georgia"/>
            </a:endParaRPr>
          </a:p>
          <a:p>
            <a:pPr marL="267335" marR="5080" indent="-255270">
              <a:lnSpc>
                <a:spcPct val="100000"/>
              </a:lnSpc>
              <a:spcBef>
                <a:spcPts val="305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Material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digunakan </a:t>
            </a:r>
            <a:r>
              <a:rPr sz="2800" spc="-5" dirty="0">
                <a:latin typeface="Georgia"/>
                <a:cs typeface="Georgia"/>
              </a:rPr>
              <a:t>utk </a:t>
            </a:r>
            <a:r>
              <a:rPr sz="2800" spc="-10" dirty="0">
                <a:latin typeface="Georgia"/>
                <a:cs typeface="Georgia"/>
              </a:rPr>
              <a:t>peralatan </a:t>
            </a:r>
            <a:r>
              <a:rPr sz="2800" spc="-5" dirty="0">
                <a:latin typeface="Georgia"/>
                <a:cs typeface="Georgia"/>
              </a:rPr>
              <a:t>tsb </a:t>
            </a:r>
            <a:r>
              <a:rPr sz="2800" spc="-10" dirty="0">
                <a:latin typeface="Georgia"/>
                <a:cs typeface="Georgia"/>
              </a:rPr>
              <a:t>harus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mempunyai sudut </a:t>
            </a:r>
            <a:r>
              <a:rPr sz="2800" spc="-5" dirty="0">
                <a:latin typeface="Georgia"/>
                <a:cs typeface="Georgia"/>
              </a:rPr>
              <a:t>kehilangan yg kecil </a:t>
            </a:r>
            <a:r>
              <a:rPr sz="2800" dirty="0">
                <a:latin typeface="Georgia"/>
                <a:cs typeface="Georgia"/>
              </a:rPr>
              <a:t>&amp; 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permitivitas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rendah utk </a:t>
            </a:r>
            <a:r>
              <a:rPr sz="2800" spc="-5" dirty="0">
                <a:latin typeface="Georgia"/>
                <a:cs typeface="Georgia"/>
              </a:rPr>
              <a:t>mencegah kehilangan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daya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besar.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504" y="975499"/>
            <a:ext cx="7977505" cy="4768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50" spc="-5" dirty="0"/>
              <a:t>Jenis-Jenis</a:t>
            </a:r>
            <a:r>
              <a:rPr sz="2950" spc="-15" dirty="0"/>
              <a:t> </a:t>
            </a:r>
            <a:r>
              <a:rPr sz="2950" spc="-5" dirty="0"/>
              <a:t>Rugi</a:t>
            </a:r>
            <a:r>
              <a:rPr sz="2950" spc="-20" dirty="0"/>
              <a:t> </a:t>
            </a:r>
            <a:r>
              <a:rPr sz="2950" dirty="0"/>
              <a:t>Dielektrik</a:t>
            </a:r>
            <a:r>
              <a:rPr sz="2950" spc="-25" dirty="0"/>
              <a:t> </a:t>
            </a:r>
            <a:r>
              <a:rPr sz="2950" dirty="0"/>
              <a:t>pada</a:t>
            </a:r>
            <a:r>
              <a:rPr sz="2950" spc="-20" dirty="0"/>
              <a:t> </a:t>
            </a:r>
            <a:r>
              <a:rPr sz="2950" spc="-5" dirty="0"/>
              <a:t>Material</a:t>
            </a:r>
            <a:r>
              <a:rPr sz="2950" dirty="0"/>
              <a:t> </a:t>
            </a:r>
            <a:r>
              <a:rPr sz="2950" spc="-5" dirty="0"/>
              <a:t>Isolasi</a:t>
            </a:r>
            <a:endParaRPr sz="2950"/>
          </a:p>
        </p:txBody>
      </p:sp>
      <p:sp>
        <p:nvSpPr>
          <p:cNvPr id="3" name="object 3"/>
          <p:cNvSpPr txBox="1"/>
          <p:nvPr/>
        </p:nvSpPr>
        <p:spPr>
          <a:xfrm>
            <a:off x="186740" y="2032101"/>
            <a:ext cx="8816340" cy="3477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5305" marR="906144" indent="-52324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Wingdings"/>
              <a:buChar char=""/>
              <a:tabLst>
                <a:tab pos="535305" algn="l"/>
                <a:tab pos="535940" algn="l"/>
              </a:tabLst>
            </a:pPr>
            <a:r>
              <a:rPr sz="2800" b="1" i="1" spc="-10" dirty="0">
                <a:latin typeface="Georgia"/>
                <a:cs typeface="Georgia"/>
              </a:rPr>
              <a:t>Rugi-rugi </a:t>
            </a:r>
            <a:r>
              <a:rPr sz="2800" b="1" i="1" spc="-5" dirty="0">
                <a:latin typeface="Georgia"/>
                <a:cs typeface="Georgia"/>
              </a:rPr>
              <a:t>dielektrik </a:t>
            </a:r>
            <a:r>
              <a:rPr sz="2800" b="1" i="1" spc="-10" dirty="0">
                <a:latin typeface="Georgia"/>
                <a:cs typeface="Georgia"/>
              </a:rPr>
              <a:t>disebabkan karena </a:t>
            </a:r>
            <a:r>
              <a:rPr sz="2800" b="1" i="1" spc="-70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polarisasi</a:t>
            </a:r>
            <a:endParaRPr sz="2800">
              <a:latin typeface="Georgia"/>
              <a:cs typeface="Georgia"/>
            </a:endParaRPr>
          </a:p>
          <a:p>
            <a:pPr marL="887730" marR="5080" lvl="1" indent="-351155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Font typeface="Georgia"/>
              <a:buChar char="•"/>
              <a:tabLst>
                <a:tab pos="887730" algn="l"/>
                <a:tab pos="888365" algn="l"/>
              </a:tabLst>
            </a:pPr>
            <a:r>
              <a:rPr sz="2800" i="1" spc="-10" dirty="0">
                <a:latin typeface="Georgia"/>
                <a:cs typeface="Georgia"/>
              </a:rPr>
              <a:t>Rugi-rugi</a:t>
            </a:r>
            <a:r>
              <a:rPr sz="2800" i="1" spc="-5" dirty="0">
                <a:latin typeface="Georgia"/>
                <a:cs typeface="Georgia"/>
              </a:rPr>
              <a:t> </a:t>
            </a:r>
            <a:r>
              <a:rPr sz="2800" i="1" spc="-10" dirty="0">
                <a:latin typeface="Georgia"/>
                <a:cs typeface="Georgia"/>
              </a:rPr>
              <a:t>polarisasi</a:t>
            </a:r>
            <a:r>
              <a:rPr sz="2800" i="1" dirty="0">
                <a:latin typeface="Georgia"/>
                <a:cs typeface="Georgia"/>
              </a:rPr>
              <a:t> </a:t>
            </a:r>
            <a:r>
              <a:rPr sz="2800" i="1" spc="-10" dirty="0">
                <a:latin typeface="Georgia"/>
                <a:cs typeface="Georgia"/>
              </a:rPr>
              <a:t>relaksasi</a:t>
            </a:r>
            <a:r>
              <a:rPr sz="2800" i="1" spc="1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(struktur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dwikutub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&amp;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kerenggangan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struktur</a:t>
            </a:r>
            <a:r>
              <a:rPr sz="2800" spc="-5" dirty="0">
                <a:latin typeface="Georgia"/>
                <a:cs typeface="Georgia"/>
              </a:rPr>
              <a:t> ion</a:t>
            </a:r>
            <a:r>
              <a:rPr sz="2800" spc="-10" dirty="0">
                <a:latin typeface="Georgia"/>
                <a:cs typeface="Georgia"/>
              </a:rPr>
              <a:t> dielektrik).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ini </a:t>
            </a:r>
            <a:r>
              <a:rPr sz="2800" spc="-10" dirty="0">
                <a:latin typeface="Georgia"/>
                <a:cs typeface="Georgia"/>
              </a:rPr>
              <a:t>disebabkan </a:t>
            </a:r>
            <a:r>
              <a:rPr sz="2800" spc="-5" dirty="0">
                <a:latin typeface="Georgia"/>
                <a:cs typeface="Georgia"/>
              </a:rPr>
              <a:t>krn gangguan </a:t>
            </a:r>
            <a:r>
              <a:rPr sz="2800" spc="-10" dirty="0">
                <a:latin typeface="Georgia"/>
                <a:cs typeface="Georgia"/>
              </a:rPr>
              <a:t>dari pergerakan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panas </a:t>
            </a:r>
            <a:r>
              <a:rPr sz="2800" spc="-5" dirty="0">
                <a:latin typeface="Georgia"/>
                <a:cs typeface="Georgia"/>
              </a:rPr>
              <a:t>pada</a:t>
            </a:r>
            <a:r>
              <a:rPr sz="2800" spc="-10" dirty="0">
                <a:latin typeface="Georgia"/>
                <a:cs typeface="Georgia"/>
              </a:rPr>
              <a:t> partikel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di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bawah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pengaruh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medan </a:t>
            </a:r>
            <a:r>
              <a:rPr sz="2800" spc="-5" dirty="0">
                <a:latin typeface="Georgia"/>
                <a:cs typeface="Georgia"/>
              </a:rPr>
              <a:t> elektrik, sehingga </a:t>
            </a:r>
            <a:r>
              <a:rPr sz="2800" spc="-10" dirty="0">
                <a:latin typeface="Georgia"/>
                <a:cs typeface="Georgia"/>
              </a:rPr>
              <a:t>terjadi disipasi </a:t>
            </a:r>
            <a:r>
              <a:rPr sz="2800" spc="-5" dirty="0">
                <a:latin typeface="Georgia"/>
                <a:cs typeface="Georgia"/>
              </a:rPr>
              <a:t>energi </a:t>
            </a:r>
            <a:r>
              <a:rPr sz="2800" dirty="0">
                <a:latin typeface="Georgia"/>
                <a:cs typeface="Georgia"/>
              </a:rPr>
              <a:t>&amp; 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pemanasan dari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dielektrik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820" y="1389138"/>
            <a:ext cx="8382000" cy="4756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269875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i="1" spc="-10" dirty="0">
                <a:latin typeface="Georgia"/>
                <a:cs typeface="Georgia"/>
              </a:rPr>
              <a:t>Rugi-rugi</a:t>
            </a:r>
            <a:r>
              <a:rPr sz="2800" i="1" spc="-5" dirty="0">
                <a:latin typeface="Georgia"/>
                <a:cs typeface="Georgia"/>
              </a:rPr>
              <a:t> </a:t>
            </a:r>
            <a:r>
              <a:rPr sz="2800" i="1" spc="-10" dirty="0">
                <a:latin typeface="Georgia"/>
                <a:cs typeface="Georgia"/>
              </a:rPr>
              <a:t>tangen relaksasi</a:t>
            </a:r>
            <a:r>
              <a:rPr sz="2800" i="1" spc="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berbanding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dgn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kurva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temperatur </a:t>
            </a:r>
            <a:r>
              <a:rPr sz="2800" spc="-5" dirty="0">
                <a:latin typeface="Georgia"/>
                <a:cs typeface="Georgia"/>
              </a:rPr>
              <a:t>mempunyai </a:t>
            </a:r>
            <a:r>
              <a:rPr sz="2800" spc="-10" dirty="0">
                <a:latin typeface="Georgia"/>
                <a:cs typeface="Georgia"/>
              </a:rPr>
              <a:t>sebuah titik maksimum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tertentu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pada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jenis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bahan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tertentu</a:t>
            </a:r>
            <a:endParaRPr sz="2800">
              <a:latin typeface="Georgia"/>
              <a:cs typeface="Georgia"/>
            </a:endParaRPr>
          </a:p>
          <a:p>
            <a:pPr marL="267335" marR="5080" indent="-25527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i="1" spc="-10" dirty="0">
                <a:latin typeface="Georgia"/>
                <a:cs typeface="Georgia"/>
              </a:rPr>
              <a:t>Rugi-rugi resonansi</a:t>
            </a:r>
            <a:r>
              <a:rPr sz="2800" spc="-10" dirty="0">
                <a:latin typeface="Georgia"/>
                <a:cs typeface="Georgia"/>
              </a:rPr>
              <a:t>, karena </a:t>
            </a:r>
            <a:r>
              <a:rPr sz="2800" spc="-5" dirty="0">
                <a:latin typeface="Georgia"/>
                <a:cs typeface="Georgia"/>
              </a:rPr>
              <a:t>frekuensi cahaya dpt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diklasifikasikan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dlm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rugi-rugi polarisasi.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Jenis </a:t>
            </a:r>
            <a:r>
              <a:rPr sz="2800" spc="-10" dirty="0">
                <a:latin typeface="Georgia"/>
                <a:cs typeface="Georgia"/>
              </a:rPr>
              <a:t>rugi-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rugi </a:t>
            </a:r>
            <a:r>
              <a:rPr sz="2800" spc="-5" dirty="0">
                <a:latin typeface="Georgia"/>
                <a:cs typeface="Georgia"/>
              </a:rPr>
              <a:t>ini dpt </a:t>
            </a:r>
            <a:r>
              <a:rPr sz="2800" spc="-10" dirty="0">
                <a:latin typeface="Georgia"/>
                <a:cs typeface="Georgia"/>
              </a:rPr>
              <a:t>diamati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bbrp macam </a:t>
            </a:r>
            <a:r>
              <a:rPr sz="2800" spc="-5" dirty="0">
                <a:latin typeface="Georgia"/>
                <a:cs typeface="Georgia"/>
              </a:rPr>
              <a:t>gas </a:t>
            </a:r>
            <a:r>
              <a:rPr sz="2800" spc="-10" dirty="0">
                <a:latin typeface="Georgia"/>
                <a:cs typeface="Georgia"/>
              </a:rPr>
              <a:t>pada </a:t>
            </a:r>
            <a:r>
              <a:rPr sz="2800" spc="-5" dirty="0">
                <a:latin typeface="Georgia"/>
                <a:cs typeface="Georgia"/>
              </a:rPr>
              <a:t> frekuensi </a:t>
            </a:r>
            <a:r>
              <a:rPr sz="2800" spc="-10" dirty="0">
                <a:latin typeface="Georgia"/>
                <a:cs typeface="Georgia"/>
              </a:rPr>
              <a:t>tertentu </a:t>
            </a:r>
            <a:r>
              <a:rPr sz="2800" dirty="0">
                <a:latin typeface="Georgia"/>
                <a:cs typeface="Georgia"/>
              </a:rPr>
              <a:t>&amp; </a:t>
            </a:r>
            <a:r>
              <a:rPr sz="2800" spc="-5" dirty="0">
                <a:latin typeface="Georgia"/>
                <a:cs typeface="Georgia"/>
              </a:rPr>
              <a:t>menunjukkan penyerapan yg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intensif dari </a:t>
            </a:r>
            <a:r>
              <a:rPr sz="2800" spc="-5" dirty="0">
                <a:latin typeface="Georgia"/>
                <a:cs typeface="Georgia"/>
              </a:rPr>
              <a:t>energi medan elektrik. Dpt juga </a:t>
            </a:r>
            <a:r>
              <a:rPr sz="2800" spc="-10" dirty="0">
                <a:latin typeface="Georgia"/>
                <a:cs typeface="Georgia"/>
              </a:rPr>
              <a:t>terjadi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 dielektrik </a:t>
            </a:r>
            <a:r>
              <a:rPr sz="2800" spc="-10" dirty="0">
                <a:latin typeface="Georgia"/>
                <a:cs typeface="Georgia"/>
              </a:rPr>
              <a:t>padat, apabila </a:t>
            </a:r>
            <a:r>
              <a:rPr sz="2800" spc="-5" dirty="0">
                <a:latin typeface="Georgia"/>
                <a:cs typeface="Georgia"/>
              </a:rPr>
              <a:t>frekuensi </a:t>
            </a:r>
            <a:r>
              <a:rPr sz="2800" spc="-10" dirty="0">
                <a:latin typeface="Georgia"/>
                <a:cs typeface="Georgia"/>
              </a:rPr>
              <a:t>dari gaya </a:t>
            </a:r>
            <a:r>
              <a:rPr sz="2800" spc="-5" dirty="0">
                <a:latin typeface="Georgia"/>
                <a:cs typeface="Georgia"/>
              </a:rPr>
              <a:t> osilasi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diinduksi</a:t>
            </a:r>
            <a:r>
              <a:rPr sz="2800" spc="-5" dirty="0">
                <a:latin typeface="Georgia"/>
                <a:cs typeface="Georgia"/>
              </a:rPr>
              <a:t> oleh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medan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elektrik</a:t>
            </a:r>
            <a:r>
              <a:rPr sz="2800" spc="-10" dirty="0">
                <a:latin typeface="Georgia"/>
                <a:cs typeface="Georgia"/>
              </a:rPr>
              <a:t> bercampur </a:t>
            </a:r>
            <a:r>
              <a:rPr sz="2800" spc="-5" dirty="0">
                <a:latin typeface="Georgia"/>
                <a:cs typeface="Georgia"/>
              </a:rPr>
              <a:t> dgn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frekuensi</a:t>
            </a:r>
            <a:r>
              <a:rPr sz="2800" spc="-10" dirty="0">
                <a:latin typeface="Georgia"/>
                <a:cs typeface="Georgia"/>
              </a:rPr>
              <a:t> natural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dari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partikel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padat.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740" y="1083144"/>
            <a:ext cx="3429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9F4CA2"/>
                </a:solidFill>
                <a:latin typeface="Wingdings"/>
                <a:cs typeface="Wingdings"/>
              </a:rPr>
              <a:t>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9815" y="1103668"/>
            <a:ext cx="8289290" cy="2197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15975" indent="86360">
              <a:lnSpc>
                <a:spcPct val="100000"/>
              </a:lnSpc>
              <a:spcBef>
                <a:spcPts val="100"/>
              </a:spcBef>
            </a:pPr>
            <a:r>
              <a:rPr sz="2800" b="1" i="1" spc="-10" dirty="0">
                <a:latin typeface="Georgia"/>
                <a:cs typeface="Georgia"/>
              </a:rPr>
              <a:t>Rugi-rugi </a:t>
            </a:r>
            <a:r>
              <a:rPr sz="2800" b="1" i="1" spc="-5" dirty="0">
                <a:latin typeface="Georgia"/>
                <a:cs typeface="Georgia"/>
              </a:rPr>
              <a:t>dielektrik </a:t>
            </a:r>
            <a:r>
              <a:rPr sz="2800" b="1" i="1" spc="-10" dirty="0">
                <a:latin typeface="Georgia"/>
                <a:cs typeface="Georgia"/>
              </a:rPr>
              <a:t>disebabkan </a:t>
            </a:r>
            <a:r>
              <a:rPr sz="2800" b="1" i="1" spc="-5" dirty="0">
                <a:latin typeface="Georgia"/>
                <a:cs typeface="Georgia"/>
              </a:rPr>
              <a:t>karena </a:t>
            </a:r>
            <a:r>
              <a:rPr sz="2800" b="1" i="1" spc="-700" dirty="0">
                <a:latin typeface="Georgia"/>
                <a:cs typeface="Georgia"/>
              </a:rPr>
              <a:t> </a:t>
            </a:r>
            <a:r>
              <a:rPr sz="2800" b="1" i="1" spc="-5" dirty="0">
                <a:latin typeface="Georgia"/>
                <a:cs typeface="Georgia"/>
              </a:rPr>
              <a:t>arus</a:t>
            </a:r>
            <a:r>
              <a:rPr sz="2800" b="1" i="1" spc="-2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bocor</a:t>
            </a:r>
            <a:endParaRPr sz="2800">
              <a:latin typeface="Georgia"/>
              <a:cs typeface="Georgia"/>
            </a:endParaRPr>
          </a:p>
          <a:p>
            <a:pPr marL="269875" marR="5080" indent="-25654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Font typeface="Arial MT"/>
              <a:buChar char="•"/>
              <a:tabLst>
                <a:tab pos="270510" algn="l"/>
              </a:tabLst>
            </a:pPr>
            <a:r>
              <a:rPr sz="2800" spc="-10" dirty="0">
                <a:latin typeface="Georgia"/>
                <a:cs typeface="Georgia"/>
              </a:rPr>
              <a:t>terjadi </a:t>
            </a:r>
            <a:r>
              <a:rPr sz="2800" spc="-5" dirty="0">
                <a:latin typeface="Georgia"/>
                <a:cs typeface="Georgia"/>
              </a:rPr>
              <a:t>pada proses konduksi pada volume </a:t>
            </a:r>
            <a:r>
              <a:rPr sz="2800" spc="-10" dirty="0">
                <a:latin typeface="Georgia"/>
                <a:cs typeface="Georgia"/>
              </a:rPr>
              <a:t>maupun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permukaan dielektrik. </a:t>
            </a:r>
            <a:r>
              <a:rPr sz="2800" spc="-5" dirty="0">
                <a:latin typeface="Georgia"/>
                <a:cs typeface="Georgia"/>
              </a:rPr>
              <a:t>Pada kasus konduksi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volume,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maka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tangen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kehilangan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dpt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dihitung </a:t>
            </a:r>
            <a:r>
              <a:rPr sz="2800" spc="-5" dirty="0">
                <a:latin typeface="Georgia"/>
                <a:cs typeface="Georgia"/>
              </a:rPr>
              <a:t>dgn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574" y="3275177"/>
            <a:ext cx="8108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Georgia"/>
                <a:cs typeface="Georgia"/>
              </a:rPr>
              <a:t>pe</a:t>
            </a:r>
            <a:r>
              <a:rPr sz="2800" spc="-10" dirty="0">
                <a:latin typeface="Georgia"/>
                <a:cs typeface="Georgia"/>
              </a:rPr>
              <a:t>r</a:t>
            </a:r>
            <a:r>
              <a:rPr sz="2800" spc="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1263" y="4669828"/>
            <a:ext cx="8271509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Arial MT"/>
              <a:buChar char="•"/>
              <a:tabLst>
                <a:tab pos="269240" algn="l"/>
              </a:tabLst>
            </a:pP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dielektrik tdk tergantung </a:t>
            </a:r>
            <a:r>
              <a:rPr sz="2800" spc="-10" dirty="0">
                <a:latin typeface="Georgia"/>
                <a:cs typeface="Georgia"/>
              </a:rPr>
              <a:t>pada </a:t>
            </a:r>
            <a:r>
              <a:rPr sz="2800" spc="-5" dirty="0">
                <a:latin typeface="Georgia"/>
                <a:cs typeface="Georgia"/>
              </a:rPr>
              <a:t>frekuensi,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tangen kehilangan </a:t>
            </a:r>
            <a:r>
              <a:rPr sz="2800" spc="-10" dirty="0">
                <a:latin typeface="Georgia"/>
                <a:cs typeface="Georgia"/>
              </a:rPr>
              <a:t>berkurang seiring </a:t>
            </a:r>
            <a:r>
              <a:rPr sz="2800" spc="-5" dirty="0">
                <a:latin typeface="Georgia"/>
                <a:cs typeface="Georgia"/>
              </a:rPr>
              <a:t>dgn frekuensi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sesuai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dgn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hukum </a:t>
            </a:r>
            <a:r>
              <a:rPr sz="2800" spc="-10" dirty="0">
                <a:latin typeface="Georgia"/>
                <a:cs typeface="Georgia"/>
              </a:rPr>
              <a:t>hiperbolik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43514" y="3931920"/>
            <a:ext cx="1313180" cy="0"/>
          </a:xfrm>
          <a:custGeom>
            <a:avLst/>
            <a:gdLst/>
            <a:ahLst/>
            <a:cxnLst/>
            <a:rect l="l" t="t" r="r" b="b"/>
            <a:pathLst>
              <a:path w="1313179">
                <a:moveTo>
                  <a:pt x="0" y="0"/>
                </a:moveTo>
                <a:lnTo>
                  <a:pt x="1312926" y="0"/>
                </a:lnTo>
              </a:path>
            </a:pathLst>
          </a:custGeom>
          <a:ln w="15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89222" y="3327878"/>
            <a:ext cx="1351915" cy="108966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3000" spc="-20" dirty="0">
                <a:latin typeface="Times New Roman"/>
                <a:cs typeface="Times New Roman"/>
              </a:rPr>
              <a:t>1,8</a:t>
            </a:r>
            <a:r>
              <a:rPr sz="3000" spc="-20" dirty="0">
                <a:latin typeface="Symbol"/>
                <a:cs typeface="Symbol"/>
              </a:rPr>
              <a:t></a:t>
            </a:r>
            <a:r>
              <a:rPr sz="3000" spc="-20" dirty="0">
                <a:latin typeface="Times New Roman"/>
                <a:cs typeface="Times New Roman"/>
              </a:rPr>
              <a:t>10</a:t>
            </a:r>
            <a:r>
              <a:rPr sz="2625" spc="-30" baseline="42857" dirty="0">
                <a:latin typeface="Times New Roman"/>
                <a:cs typeface="Times New Roman"/>
              </a:rPr>
              <a:t>10</a:t>
            </a:r>
            <a:endParaRPr sz="2625" baseline="42857">
              <a:latin typeface="Times New Roman"/>
              <a:cs typeface="Times New Roman"/>
            </a:endParaRPr>
          </a:p>
          <a:p>
            <a:pPr marL="21590" algn="ctr">
              <a:lnSpc>
                <a:spcPct val="100000"/>
              </a:lnSpc>
              <a:spcBef>
                <a:spcPts val="540"/>
              </a:spcBef>
              <a:tabLst>
                <a:tab pos="402590" algn="l"/>
                <a:tab pos="683260" algn="l"/>
              </a:tabLst>
            </a:pPr>
            <a:r>
              <a:rPr sz="3100" spc="-50" dirty="0">
                <a:latin typeface="Symbol"/>
                <a:cs typeface="Symbol"/>
              </a:rPr>
              <a:t></a:t>
            </a:r>
            <a:r>
              <a:rPr sz="3100" spc="-50" dirty="0">
                <a:latin typeface="Times New Roman"/>
                <a:cs typeface="Times New Roman"/>
              </a:rPr>
              <a:t>	</a:t>
            </a:r>
            <a:r>
              <a:rPr sz="3000" i="1" dirty="0">
                <a:latin typeface="Times New Roman"/>
                <a:cs typeface="Times New Roman"/>
              </a:rPr>
              <a:t>f	</a:t>
            </a:r>
            <a:r>
              <a:rPr sz="3100" spc="-60" dirty="0">
                <a:latin typeface="Symbol"/>
                <a:cs typeface="Symbol"/>
              </a:rPr>
              <a:t></a:t>
            </a:r>
            <a:endParaRPr sz="31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86735" y="3620301"/>
            <a:ext cx="1074420" cy="499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spc="5" dirty="0">
                <a:latin typeface="Times New Roman"/>
                <a:cs typeface="Times New Roman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n</a:t>
            </a:r>
            <a:r>
              <a:rPr sz="3000" spc="-430" dirty="0">
                <a:latin typeface="Times New Roman"/>
                <a:cs typeface="Times New Roman"/>
              </a:rPr>
              <a:t> </a:t>
            </a:r>
            <a:r>
              <a:rPr sz="3100" spc="-50" dirty="0">
                <a:latin typeface="Symbol"/>
                <a:cs typeface="Symbol"/>
              </a:rPr>
              <a:t></a:t>
            </a:r>
            <a:r>
              <a:rPr sz="3100" spc="3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Symbol"/>
                <a:cs typeface="Symbol"/>
              </a:rPr>
              <a:t></a:t>
            </a:r>
            <a:endParaRPr sz="30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505" y="1103667"/>
            <a:ext cx="7440930" cy="1290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6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7335" algn="l"/>
              </a:tabLst>
            </a:pPr>
            <a:r>
              <a:rPr sz="2750" spc="5" dirty="0">
                <a:latin typeface="Georgia"/>
                <a:cs typeface="Georgia"/>
              </a:rPr>
              <a:t>Rugi-rugi dielektrik dikarenakan </a:t>
            </a:r>
            <a:r>
              <a:rPr sz="2750" spc="10" dirty="0">
                <a:latin typeface="Georgia"/>
                <a:cs typeface="Georgia"/>
              </a:rPr>
              <a:t>oleh </a:t>
            </a:r>
            <a:r>
              <a:rPr sz="2750" spc="5" dirty="0">
                <a:latin typeface="Georgia"/>
                <a:cs typeface="Georgia"/>
              </a:rPr>
              <a:t>proses </a:t>
            </a:r>
            <a:r>
              <a:rPr sz="2750" spc="10" dirty="0">
                <a:latin typeface="Georgia"/>
                <a:cs typeface="Georgia"/>
              </a:rPr>
              <a:t> </a:t>
            </a:r>
            <a:r>
              <a:rPr sz="2750" spc="5" dirty="0">
                <a:latin typeface="Georgia"/>
                <a:cs typeface="Georgia"/>
              </a:rPr>
              <a:t>konduksi naik secara eksponensial bersamaan </a:t>
            </a:r>
            <a:r>
              <a:rPr sz="2750" spc="-650" dirty="0">
                <a:latin typeface="Georgia"/>
                <a:cs typeface="Georgia"/>
              </a:rPr>
              <a:t> </a:t>
            </a:r>
            <a:r>
              <a:rPr sz="2750" spc="10" dirty="0">
                <a:latin typeface="Georgia"/>
                <a:cs typeface="Georgia"/>
              </a:rPr>
              <a:t>dgn</a:t>
            </a:r>
            <a:r>
              <a:rPr sz="2750" spc="-10" dirty="0">
                <a:latin typeface="Georgia"/>
                <a:cs typeface="Georgia"/>
              </a:rPr>
              <a:t> </a:t>
            </a:r>
            <a:r>
              <a:rPr sz="2750" spc="5" dirty="0">
                <a:latin typeface="Georgia"/>
                <a:cs typeface="Georgia"/>
              </a:rPr>
              <a:t>temperatur:</a:t>
            </a:r>
            <a:endParaRPr sz="275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0559" y="3323780"/>
            <a:ext cx="7567930" cy="320738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86995" marR="30480" indent="-11430">
              <a:lnSpc>
                <a:spcPts val="3320"/>
              </a:lnSpc>
              <a:spcBef>
                <a:spcPts val="210"/>
              </a:spcBef>
            </a:pPr>
            <a:r>
              <a:rPr sz="2750" spc="5" dirty="0">
                <a:latin typeface="Georgia"/>
                <a:cs typeface="Georgia"/>
              </a:rPr>
              <a:t>Dimana </a:t>
            </a:r>
            <a:r>
              <a:rPr sz="2750" spc="10" dirty="0">
                <a:latin typeface="Georgia"/>
                <a:cs typeface="Georgia"/>
              </a:rPr>
              <a:t>A </a:t>
            </a:r>
            <a:r>
              <a:rPr sz="2750" spc="5" dirty="0">
                <a:latin typeface="Georgia"/>
                <a:cs typeface="Georgia"/>
              </a:rPr>
              <a:t>dan </a:t>
            </a:r>
            <a:r>
              <a:rPr sz="2750" spc="10" dirty="0">
                <a:latin typeface="Georgia"/>
                <a:cs typeface="Georgia"/>
              </a:rPr>
              <a:t>b </a:t>
            </a:r>
            <a:r>
              <a:rPr sz="2750" dirty="0">
                <a:latin typeface="Georgia"/>
                <a:cs typeface="Georgia"/>
              </a:rPr>
              <a:t>adalah </a:t>
            </a:r>
            <a:r>
              <a:rPr sz="2750" spc="5" dirty="0">
                <a:latin typeface="Georgia"/>
                <a:cs typeface="Georgia"/>
              </a:rPr>
              <a:t>konstanta dari material. </a:t>
            </a:r>
            <a:r>
              <a:rPr sz="2750" spc="-650" dirty="0">
                <a:latin typeface="Georgia"/>
                <a:cs typeface="Georgia"/>
              </a:rPr>
              <a:t> </a:t>
            </a:r>
            <a:r>
              <a:rPr sz="2750" spc="5" dirty="0">
                <a:latin typeface="Georgia"/>
                <a:cs typeface="Georgia"/>
              </a:rPr>
              <a:t>Rugi-rugi ini</a:t>
            </a:r>
            <a:r>
              <a:rPr sz="2750" spc="-5" dirty="0">
                <a:latin typeface="Georgia"/>
                <a:cs typeface="Georgia"/>
              </a:rPr>
              <a:t> </a:t>
            </a:r>
            <a:r>
              <a:rPr sz="2750" spc="5" dirty="0">
                <a:latin typeface="Georgia"/>
                <a:cs typeface="Georgia"/>
              </a:rPr>
              <a:t>juga</a:t>
            </a:r>
            <a:r>
              <a:rPr sz="2750" spc="-5" dirty="0">
                <a:latin typeface="Georgia"/>
                <a:cs typeface="Georgia"/>
              </a:rPr>
              <a:t> </a:t>
            </a:r>
            <a:r>
              <a:rPr sz="2750" spc="5" dirty="0">
                <a:latin typeface="Georgia"/>
                <a:cs typeface="Georgia"/>
              </a:rPr>
              <a:t>dpt dihitung</a:t>
            </a:r>
            <a:r>
              <a:rPr sz="2750" dirty="0">
                <a:latin typeface="Georgia"/>
                <a:cs typeface="Georgia"/>
              </a:rPr>
              <a:t> </a:t>
            </a:r>
            <a:r>
              <a:rPr sz="2750" spc="10" dirty="0">
                <a:latin typeface="Georgia"/>
                <a:cs typeface="Georgia"/>
              </a:rPr>
              <a:t>dgn</a:t>
            </a:r>
            <a:r>
              <a:rPr sz="2750" spc="-5" dirty="0">
                <a:latin typeface="Georgia"/>
                <a:cs typeface="Georgia"/>
              </a:rPr>
              <a:t> </a:t>
            </a:r>
            <a:r>
              <a:rPr sz="2750" spc="5" dirty="0">
                <a:latin typeface="Georgia"/>
                <a:cs typeface="Georgia"/>
              </a:rPr>
              <a:t>persamaan:</a:t>
            </a:r>
            <a:endParaRPr sz="2750">
              <a:latin typeface="Georgia"/>
              <a:cs typeface="Georgia"/>
            </a:endParaRPr>
          </a:p>
          <a:p>
            <a:pPr marL="1365885">
              <a:lnSpc>
                <a:spcPts val="2665"/>
              </a:lnSpc>
              <a:tabLst>
                <a:tab pos="1740535" algn="l"/>
              </a:tabLst>
            </a:pPr>
            <a:r>
              <a:rPr sz="3000" i="1" spc="-484" dirty="0">
                <a:latin typeface="Times New Roman"/>
                <a:cs typeface="Times New Roman"/>
              </a:rPr>
              <a:t>P</a:t>
            </a:r>
            <a:r>
              <a:rPr sz="2625" i="1" spc="7" baseline="-23809" dirty="0">
                <a:latin typeface="Times New Roman"/>
                <a:cs typeface="Times New Roman"/>
              </a:rPr>
              <a:t>t</a:t>
            </a:r>
            <a:r>
              <a:rPr sz="2625" i="1" baseline="-23809" dirty="0">
                <a:latin typeface="Times New Roman"/>
                <a:cs typeface="Times New Roman"/>
              </a:rPr>
              <a:t>	</a:t>
            </a:r>
            <a:r>
              <a:rPr sz="3000" spc="20" dirty="0">
                <a:latin typeface="Symbol"/>
                <a:cs typeface="Symbol"/>
              </a:rPr>
              <a:t>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i="1" spc="-455" dirty="0">
                <a:latin typeface="Times New Roman"/>
                <a:cs typeface="Times New Roman"/>
              </a:rPr>
              <a:t>P</a:t>
            </a:r>
            <a:r>
              <a:rPr sz="2625" spc="15" baseline="-23809" dirty="0">
                <a:latin typeface="Times New Roman"/>
                <a:cs typeface="Times New Roman"/>
              </a:rPr>
              <a:t>0</a:t>
            </a:r>
            <a:r>
              <a:rPr sz="2625" baseline="-23809" dirty="0">
                <a:latin typeface="Times New Roman"/>
                <a:cs typeface="Times New Roman"/>
              </a:rPr>
              <a:t> </a:t>
            </a:r>
            <a:r>
              <a:rPr sz="2625" spc="-52" baseline="-23809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e</a:t>
            </a:r>
            <a:r>
              <a:rPr sz="3000" spc="60" dirty="0">
                <a:latin typeface="Times New Roman"/>
                <a:cs typeface="Times New Roman"/>
              </a:rPr>
              <a:t>x</a:t>
            </a:r>
            <a:r>
              <a:rPr sz="3000" spc="20" dirty="0">
                <a:latin typeface="Times New Roman"/>
                <a:cs typeface="Times New Roman"/>
              </a:rPr>
              <a:t>p</a:t>
            </a:r>
            <a:r>
              <a:rPr sz="3000" spc="-490" dirty="0">
                <a:latin typeface="Times New Roman"/>
                <a:cs typeface="Times New Roman"/>
              </a:rPr>
              <a:t> </a:t>
            </a:r>
            <a:r>
              <a:rPr sz="3100" spc="-40" dirty="0">
                <a:latin typeface="Symbol"/>
                <a:cs typeface="Symbol"/>
              </a:rPr>
              <a:t></a:t>
            </a:r>
            <a:r>
              <a:rPr sz="3100" spc="25" dirty="0">
                <a:latin typeface="Times New Roman"/>
                <a:cs typeface="Times New Roman"/>
              </a:rPr>
              <a:t> </a:t>
            </a:r>
            <a:r>
              <a:rPr sz="3000" i="1" spc="10" dirty="0">
                <a:latin typeface="Times New Roman"/>
                <a:cs typeface="Times New Roman"/>
              </a:rPr>
              <a:t>t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00">
              <a:latin typeface="Times New Roman"/>
              <a:cs typeface="Times New Roman"/>
            </a:endParaRPr>
          </a:p>
          <a:p>
            <a:pPr marL="76200" marR="3180080">
              <a:lnSpc>
                <a:spcPct val="114599"/>
              </a:lnSpc>
              <a:tabLst>
                <a:tab pos="530860" algn="l"/>
              </a:tabLst>
            </a:pPr>
            <a:r>
              <a:rPr sz="2750" spc="5" dirty="0">
                <a:latin typeface="Georgia"/>
                <a:cs typeface="Georgia"/>
              </a:rPr>
              <a:t>P</a:t>
            </a:r>
            <a:r>
              <a:rPr sz="2400" spc="7" baseline="-13888" dirty="0">
                <a:latin typeface="Georgia"/>
                <a:cs typeface="Georgia"/>
              </a:rPr>
              <a:t>t	</a:t>
            </a:r>
            <a:r>
              <a:rPr sz="2750" spc="10" dirty="0">
                <a:latin typeface="Georgia"/>
                <a:cs typeface="Georgia"/>
              </a:rPr>
              <a:t>= </a:t>
            </a:r>
            <a:r>
              <a:rPr sz="2750" spc="5" dirty="0">
                <a:latin typeface="Georgia"/>
                <a:cs typeface="Georgia"/>
              </a:rPr>
              <a:t>rugi-rugi pada suhu °C </a:t>
            </a:r>
            <a:r>
              <a:rPr sz="2750" spc="-650" dirty="0">
                <a:latin typeface="Georgia"/>
                <a:cs typeface="Georgia"/>
              </a:rPr>
              <a:t> </a:t>
            </a:r>
            <a:r>
              <a:rPr sz="2750" spc="5" dirty="0">
                <a:latin typeface="Georgia"/>
                <a:cs typeface="Georgia"/>
              </a:rPr>
              <a:t>P</a:t>
            </a:r>
            <a:r>
              <a:rPr sz="2400" spc="7" baseline="-13888" dirty="0">
                <a:latin typeface="Georgia"/>
                <a:cs typeface="Georgia"/>
              </a:rPr>
              <a:t>0</a:t>
            </a:r>
            <a:r>
              <a:rPr sz="2400" spc="-22" baseline="-13888" dirty="0">
                <a:latin typeface="Georgia"/>
                <a:cs typeface="Georgia"/>
              </a:rPr>
              <a:t> </a:t>
            </a:r>
            <a:r>
              <a:rPr sz="2750" spc="10" dirty="0">
                <a:latin typeface="Georgia"/>
                <a:cs typeface="Georgia"/>
              </a:rPr>
              <a:t>=</a:t>
            </a:r>
            <a:r>
              <a:rPr sz="2750" dirty="0">
                <a:latin typeface="Georgia"/>
                <a:cs typeface="Georgia"/>
              </a:rPr>
              <a:t> </a:t>
            </a:r>
            <a:r>
              <a:rPr sz="2750" spc="5" dirty="0">
                <a:latin typeface="Georgia"/>
                <a:cs typeface="Georgia"/>
              </a:rPr>
              <a:t>rugi-rugi pada 0°C</a:t>
            </a:r>
            <a:endParaRPr sz="2750">
              <a:latin typeface="Georgia"/>
              <a:cs typeface="Georgia"/>
            </a:endParaRPr>
          </a:p>
          <a:p>
            <a:pPr marL="76200">
              <a:lnSpc>
                <a:spcPct val="100000"/>
              </a:lnSpc>
              <a:spcBef>
                <a:spcPts val="490"/>
              </a:spcBef>
            </a:pPr>
            <a:r>
              <a:rPr sz="2750" spc="10" dirty="0">
                <a:latin typeface="Georgia"/>
                <a:cs typeface="Georgia"/>
              </a:rPr>
              <a:t>α</a:t>
            </a:r>
            <a:r>
              <a:rPr sz="2750" spc="-10" dirty="0">
                <a:latin typeface="Georgia"/>
                <a:cs typeface="Georgia"/>
              </a:rPr>
              <a:t> </a:t>
            </a:r>
            <a:r>
              <a:rPr sz="2750" spc="10" dirty="0">
                <a:latin typeface="Georgia"/>
                <a:cs typeface="Georgia"/>
              </a:rPr>
              <a:t>=</a:t>
            </a:r>
            <a:r>
              <a:rPr sz="2750" dirty="0">
                <a:latin typeface="Georgia"/>
                <a:cs typeface="Georgia"/>
              </a:rPr>
              <a:t> </a:t>
            </a:r>
            <a:r>
              <a:rPr sz="2750" spc="5" dirty="0">
                <a:latin typeface="Georgia"/>
                <a:cs typeface="Georgia"/>
              </a:rPr>
              <a:t>konstanta</a:t>
            </a:r>
            <a:r>
              <a:rPr sz="2750" spc="-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material</a:t>
            </a:r>
            <a:endParaRPr sz="275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86800" y="2439619"/>
            <a:ext cx="2840355" cy="484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  <a:tabLst>
                <a:tab pos="438150" algn="l"/>
              </a:tabLst>
            </a:pPr>
            <a:r>
              <a:rPr sz="3000" i="1" spc="-625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2700" spc="-22" baseline="-23148" dirty="0">
                <a:solidFill>
                  <a:srgbClr val="000000"/>
                </a:solidFill>
                <a:latin typeface="Symbol"/>
                <a:cs typeface="Symbol"/>
              </a:rPr>
              <a:t></a:t>
            </a:r>
            <a:r>
              <a:rPr sz="2700" baseline="-23148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3000" spc="20" dirty="0">
                <a:solidFill>
                  <a:srgbClr val="000000"/>
                </a:solidFill>
                <a:latin typeface="Symbol"/>
                <a:cs typeface="Symbol"/>
              </a:rPr>
              <a:t></a:t>
            </a:r>
            <a:r>
              <a:rPr sz="30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3000" i="1" spc="-3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sz="3000" spc="7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3000" spc="20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3000" spc="-2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3000" spc="-15" dirty="0">
                <a:solidFill>
                  <a:srgbClr val="000000"/>
                </a:solidFill>
                <a:latin typeface="Symbol"/>
                <a:cs typeface="Symbol"/>
              </a:rPr>
              <a:t></a:t>
            </a:r>
            <a:r>
              <a:rPr sz="3000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sz="3000" i="1" spc="-30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spc="10" dirty="0">
                <a:solidFill>
                  <a:srgbClr val="000000"/>
                </a:solidFill>
                <a:latin typeface="Times New Roman"/>
                <a:cs typeface="Times New Roman"/>
              </a:rPr>
              <a:t>/</a:t>
            </a:r>
            <a:r>
              <a:rPr sz="3000" spc="-4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3000" i="1" spc="-3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spc="1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615" y="745464"/>
            <a:ext cx="8663305" cy="3121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0545" marR="852805" indent="-53848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Wingdings"/>
              <a:buChar char=""/>
              <a:tabLst>
                <a:tab pos="550545" algn="l"/>
                <a:tab pos="551180" algn="l"/>
              </a:tabLst>
            </a:pPr>
            <a:r>
              <a:rPr sz="2800" b="1" i="1" spc="-10" dirty="0">
                <a:latin typeface="Georgia"/>
                <a:cs typeface="Georgia"/>
              </a:rPr>
              <a:t>Rugi-rugi </a:t>
            </a:r>
            <a:r>
              <a:rPr sz="2800" b="1" i="1" spc="-5" dirty="0">
                <a:latin typeface="Georgia"/>
                <a:cs typeface="Georgia"/>
              </a:rPr>
              <a:t>dielektrik </a:t>
            </a:r>
            <a:r>
              <a:rPr sz="2800" b="1" i="1" spc="-10" dirty="0">
                <a:latin typeface="Georgia"/>
                <a:cs typeface="Georgia"/>
              </a:rPr>
              <a:t>disebabkan proses </a:t>
            </a:r>
            <a:r>
              <a:rPr sz="2800" b="1" i="1" spc="-70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ionisasi</a:t>
            </a:r>
            <a:endParaRPr sz="2800">
              <a:latin typeface="Georgia"/>
              <a:cs typeface="Georgia"/>
            </a:endParaRPr>
          </a:p>
          <a:p>
            <a:pPr marL="644525" lvl="1" indent="-281305">
              <a:lnSpc>
                <a:spcPct val="100000"/>
              </a:lnSpc>
              <a:spcBef>
                <a:spcPts val="290"/>
              </a:spcBef>
              <a:buClr>
                <a:srgbClr val="9F4CA2"/>
              </a:buClr>
              <a:buChar char="•"/>
              <a:tabLst>
                <a:tab pos="644525" algn="l"/>
                <a:tab pos="645160" algn="l"/>
              </a:tabLst>
            </a:pPr>
            <a:r>
              <a:rPr sz="2800" spc="-5" dirty="0">
                <a:latin typeface="Georgia"/>
                <a:cs typeface="Georgia"/>
              </a:rPr>
              <a:t>Ciri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khas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dari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dielektrik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dgn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bahan </a:t>
            </a:r>
            <a:r>
              <a:rPr sz="2800" spc="-5" dirty="0">
                <a:latin typeface="Georgia"/>
                <a:cs typeface="Georgia"/>
              </a:rPr>
              <a:t>gas</a:t>
            </a:r>
            <a:endParaRPr sz="2800">
              <a:latin typeface="Georgia"/>
              <a:cs typeface="Georgia"/>
            </a:endParaRPr>
          </a:p>
          <a:p>
            <a:pPr marL="644525" marR="104139" lvl="1" indent="-280670">
              <a:lnSpc>
                <a:spcPct val="100000"/>
              </a:lnSpc>
              <a:spcBef>
                <a:spcPts val="285"/>
              </a:spcBef>
              <a:buClr>
                <a:srgbClr val="9F4CA2"/>
              </a:buClr>
              <a:buChar char="•"/>
              <a:tabLst>
                <a:tab pos="644525" algn="l"/>
                <a:tab pos="645160" algn="l"/>
              </a:tabLst>
            </a:pPr>
            <a:r>
              <a:rPr sz="2800" spc="-10" dirty="0">
                <a:latin typeface="Georgia"/>
                <a:cs typeface="Georgia"/>
              </a:rPr>
              <a:t>Hal </a:t>
            </a:r>
            <a:r>
              <a:rPr sz="2800" spc="-5" dirty="0">
                <a:latin typeface="Georgia"/>
                <a:cs typeface="Georgia"/>
              </a:rPr>
              <a:t>ini </a:t>
            </a:r>
            <a:r>
              <a:rPr sz="2800" spc="-10" dirty="0">
                <a:latin typeface="Georgia"/>
                <a:cs typeface="Georgia"/>
              </a:rPr>
              <a:t>terjadi </a:t>
            </a:r>
            <a:r>
              <a:rPr sz="2800" spc="-5" dirty="0">
                <a:latin typeface="Georgia"/>
                <a:cs typeface="Georgia"/>
              </a:rPr>
              <a:t>pada medan </a:t>
            </a:r>
            <a:r>
              <a:rPr sz="2800" spc="-10" dirty="0">
                <a:latin typeface="Georgia"/>
                <a:cs typeface="Georgia"/>
              </a:rPr>
              <a:t>magnet </a:t>
            </a:r>
            <a:r>
              <a:rPr sz="2800" spc="-5" dirty="0">
                <a:latin typeface="Georgia"/>
                <a:cs typeface="Georgia"/>
              </a:rPr>
              <a:t>yg tdk seragam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tegangan </a:t>
            </a:r>
            <a:r>
              <a:rPr sz="2800" spc="-5" dirty="0">
                <a:latin typeface="Georgia"/>
                <a:cs typeface="Georgia"/>
              </a:rPr>
              <a:t>yg melebihi nilai yg </a:t>
            </a:r>
            <a:r>
              <a:rPr sz="2800" spc="-10" dirty="0">
                <a:latin typeface="Georgia"/>
                <a:cs typeface="Georgia"/>
              </a:rPr>
              <a:t>berhubungan </a:t>
            </a:r>
            <a:r>
              <a:rPr sz="2800" spc="-5" dirty="0">
                <a:latin typeface="Georgia"/>
                <a:cs typeface="Georgia"/>
              </a:rPr>
              <a:t> dgn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proses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ionisasi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gas</a:t>
            </a:r>
            <a:endParaRPr sz="2800">
              <a:latin typeface="Georgia"/>
              <a:cs typeface="Georgia"/>
            </a:endParaRPr>
          </a:p>
          <a:p>
            <a:pPr marL="644525" lvl="1" indent="-281305">
              <a:lnSpc>
                <a:spcPct val="100000"/>
              </a:lnSpc>
              <a:spcBef>
                <a:spcPts val="284"/>
              </a:spcBef>
              <a:buClr>
                <a:srgbClr val="9F4CA2"/>
              </a:buClr>
              <a:buChar char="•"/>
              <a:tabLst>
                <a:tab pos="644525" algn="l"/>
                <a:tab pos="645160" algn="l"/>
              </a:tabLst>
            </a:pPr>
            <a:r>
              <a:rPr sz="2800" spc="-10" dirty="0">
                <a:latin typeface="Georgia"/>
                <a:cs typeface="Georgia"/>
              </a:rPr>
              <a:t>Rugi-rugi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ionisasi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dpt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dihitung</a:t>
            </a:r>
            <a:r>
              <a:rPr sz="2800" spc="-5" dirty="0">
                <a:latin typeface="Georgia"/>
                <a:cs typeface="Georgia"/>
              </a:rPr>
              <a:t> menggunakan </a:t>
            </a:r>
            <a:r>
              <a:rPr sz="2800" spc="-10" dirty="0">
                <a:latin typeface="Georgia"/>
                <a:cs typeface="Georgia"/>
              </a:rPr>
              <a:t>pers: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542" y="5256837"/>
            <a:ext cx="8075930" cy="9525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sz="2800" dirty="0">
                <a:latin typeface="Georgia"/>
                <a:cs typeface="Georgia"/>
              </a:rPr>
              <a:t>V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adlh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tegangan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yg</a:t>
            </a:r>
            <a:r>
              <a:rPr sz="2800" spc="-10" dirty="0">
                <a:latin typeface="Georgia"/>
                <a:cs typeface="Georgia"/>
              </a:rPr>
              <a:t> diaplikasikan,</a:t>
            </a:r>
            <a:endParaRPr sz="28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290"/>
              </a:spcBef>
            </a:pPr>
            <a:r>
              <a:rPr sz="2800" dirty="0">
                <a:latin typeface="Georgia"/>
                <a:cs typeface="Georgia"/>
              </a:rPr>
              <a:t>V</a:t>
            </a:r>
            <a:r>
              <a:rPr sz="2400" baseline="-13888" dirty="0">
                <a:latin typeface="Georgia"/>
                <a:cs typeface="Georgia"/>
              </a:rPr>
              <a:t>0</a:t>
            </a:r>
            <a:r>
              <a:rPr sz="2400" spc="405" baseline="-13888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adlh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tegangan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saat proses </a:t>
            </a:r>
            <a:r>
              <a:rPr sz="2800" spc="-10" dirty="0">
                <a:latin typeface="Georgia"/>
                <a:cs typeface="Georgia"/>
              </a:rPr>
              <a:t>ionisasi dimulai.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33734" y="4147820"/>
            <a:ext cx="13779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5" dirty="0">
                <a:latin typeface="Times New Roman"/>
                <a:cs typeface="Times New Roman"/>
              </a:rPr>
              <a:t>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542" y="4147820"/>
            <a:ext cx="3273425" cy="1134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0660" algn="r">
              <a:lnSpc>
                <a:spcPts val="1820"/>
              </a:lnSpc>
              <a:spcBef>
                <a:spcPts val="100"/>
              </a:spcBef>
            </a:pPr>
            <a:r>
              <a:rPr sz="1750" i="1" dirty="0">
                <a:latin typeface="Times New Roman"/>
                <a:cs typeface="Times New Roman"/>
              </a:rPr>
              <a:t>i</a:t>
            </a:r>
            <a:endParaRPr sz="1750">
              <a:latin typeface="Times New Roman"/>
              <a:cs typeface="Times New Roman"/>
            </a:endParaRPr>
          </a:p>
          <a:p>
            <a:pPr marL="38100">
              <a:lnSpc>
                <a:spcPts val="3080"/>
              </a:lnSpc>
            </a:pPr>
            <a:r>
              <a:rPr sz="2800" spc="-5" dirty="0">
                <a:latin typeface="Georgia"/>
                <a:cs typeface="Georgia"/>
              </a:rPr>
              <a:t>A</a:t>
            </a:r>
            <a:r>
              <a:rPr sz="2400" spc="-7" baseline="-13888" dirty="0">
                <a:latin typeface="Georgia"/>
                <a:cs typeface="Georgia"/>
              </a:rPr>
              <a:t>1</a:t>
            </a:r>
            <a:r>
              <a:rPr sz="2400" spc="405" baseline="-13888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adalah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konstanta,</a:t>
            </a:r>
            <a:endParaRPr sz="28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465"/>
              </a:spcBef>
            </a:pPr>
            <a:r>
              <a:rPr sz="2800" i="1" dirty="0">
                <a:latin typeface="Georgia"/>
                <a:cs typeface="Georgia"/>
              </a:rPr>
              <a:t>f</a:t>
            </a:r>
            <a:r>
              <a:rPr sz="2800" i="1" spc="-3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adalah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frekuensi,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7056" y="3891140"/>
            <a:ext cx="2825115" cy="484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198880" algn="l"/>
                <a:tab pos="1461770" algn="l"/>
              </a:tabLst>
            </a:pPr>
            <a:r>
              <a:rPr sz="3000" i="1" spc="10" dirty="0">
                <a:latin typeface="Times New Roman"/>
                <a:cs typeface="Times New Roman"/>
              </a:rPr>
              <a:t>P</a:t>
            </a:r>
            <a:r>
              <a:rPr sz="3000" i="1" spc="300" dirty="0">
                <a:latin typeface="Times New Roman"/>
                <a:cs typeface="Times New Roman"/>
              </a:rPr>
              <a:t> </a:t>
            </a:r>
            <a:r>
              <a:rPr sz="3000" spc="10" dirty="0">
                <a:latin typeface="Symbol"/>
                <a:cs typeface="Symbol"/>
              </a:rPr>
              <a:t></a:t>
            </a:r>
            <a:r>
              <a:rPr sz="3000" spc="170" dirty="0">
                <a:latin typeface="Times New Roman"/>
                <a:cs typeface="Times New Roman"/>
              </a:rPr>
              <a:t> </a:t>
            </a:r>
            <a:r>
              <a:rPr sz="3000" i="1" spc="10" dirty="0">
                <a:latin typeface="Times New Roman"/>
                <a:cs typeface="Times New Roman"/>
              </a:rPr>
              <a:t>A</a:t>
            </a:r>
            <a:r>
              <a:rPr sz="3000" i="1" dirty="0">
                <a:latin typeface="Times New Roman"/>
                <a:cs typeface="Times New Roman"/>
              </a:rPr>
              <a:t>	</a:t>
            </a:r>
            <a:r>
              <a:rPr sz="3000" i="1" spc="5" dirty="0">
                <a:latin typeface="Times New Roman"/>
                <a:cs typeface="Times New Roman"/>
              </a:rPr>
              <a:t>f</a:t>
            </a:r>
            <a:r>
              <a:rPr sz="3000" i="1" dirty="0">
                <a:latin typeface="Times New Roman"/>
                <a:cs typeface="Times New Roman"/>
              </a:rPr>
              <a:t>	</a:t>
            </a:r>
            <a:r>
              <a:rPr sz="3000" spc="-204" dirty="0">
                <a:latin typeface="Times New Roman"/>
                <a:cs typeface="Times New Roman"/>
              </a:rPr>
              <a:t>(</a:t>
            </a:r>
            <a:r>
              <a:rPr sz="3000" i="1" spc="10" dirty="0">
                <a:latin typeface="Times New Roman"/>
                <a:cs typeface="Times New Roman"/>
              </a:rPr>
              <a:t>V</a:t>
            </a:r>
            <a:r>
              <a:rPr sz="3000" i="1" spc="-480" dirty="0">
                <a:latin typeface="Times New Roman"/>
                <a:cs typeface="Times New Roman"/>
              </a:rPr>
              <a:t> </a:t>
            </a:r>
            <a:r>
              <a:rPr sz="3000" spc="229" dirty="0">
                <a:latin typeface="Symbol"/>
                <a:cs typeface="Symbol"/>
              </a:rPr>
              <a:t></a:t>
            </a:r>
            <a:r>
              <a:rPr sz="3000" i="1" spc="10" dirty="0">
                <a:latin typeface="Times New Roman"/>
                <a:cs typeface="Times New Roman"/>
              </a:rPr>
              <a:t>V</a:t>
            </a:r>
            <a:r>
              <a:rPr sz="3000" i="1" spc="-210" dirty="0">
                <a:latin typeface="Times New Roman"/>
                <a:cs typeface="Times New Roman"/>
              </a:rPr>
              <a:t> </a:t>
            </a:r>
            <a:r>
              <a:rPr sz="2625" spc="7" baseline="42857" dirty="0">
                <a:latin typeface="Times New Roman"/>
                <a:cs typeface="Times New Roman"/>
              </a:rPr>
              <a:t>0</a:t>
            </a:r>
            <a:r>
              <a:rPr sz="2625" spc="-165" baseline="42857" dirty="0">
                <a:latin typeface="Times New Roman"/>
                <a:cs typeface="Times New Roman"/>
              </a:rPr>
              <a:t> </a:t>
            </a:r>
            <a:r>
              <a:rPr sz="3000" spc="145" dirty="0">
                <a:latin typeface="Times New Roman"/>
                <a:cs typeface="Times New Roman"/>
              </a:rPr>
              <a:t>)</a:t>
            </a:r>
            <a:r>
              <a:rPr sz="2625" spc="7" baseline="42857" dirty="0">
                <a:latin typeface="Times New Roman"/>
                <a:cs typeface="Times New Roman"/>
              </a:rPr>
              <a:t>2</a:t>
            </a:r>
            <a:endParaRPr sz="2625" baseline="42857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4416" y="1532788"/>
            <a:ext cx="8325484" cy="3514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834" marR="873760" indent="-4457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Wingdings"/>
              <a:buChar char=""/>
              <a:tabLst>
                <a:tab pos="458470" algn="l"/>
              </a:tabLst>
            </a:pPr>
            <a:r>
              <a:rPr sz="2800" b="1" i="1" spc="-10" dirty="0">
                <a:latin typeface="Georgia"/>
                <a:cs typeface="Georgia"/>
              </a:rPr>
              <a:t>Rugi-rugi </a:t>
            </a:r>
            <a:r>
              <a:rPr sz="2800" b="1" i="1" spc="-5" dirty="0">
                <a:latin typeface="Georgia"/>
                <a:cs typeface="Georgia"/>
              </a:rPr>
              <a:t>dielektrik yang </a:t>
            </a:r>
            <a:r>
              <a:rPr sz="2800" b="1" i="1" spc="-10" dirty="0">
                <a:latin typeface="Georgia"/>
                <a:cs typeface="Georgia"/>
              </a:rPr>
              <a:t>disebabkan </a:t>
            </a:r>
            <a:r>
              <a:rPr sz="2800" b="1" i="1" spc="-700" dirty="0">
                <a:latin typeface="Georgia"/>
                <a:cs typeface="Georgia"/>
              </a:rPr>
              <a:t> </a:t>
            </a:r>
            <a:r>
              <a:rPr sz="2800" b="1" i="1" spc="-5" dirty="0">
                <a:latin typeface="Georgia"/>
                <a:cs typeface="Georgia"/>
              </a:rPr>
              <a:t>karena</a:t>
            </a:r>
            <a:r>
              <a:rPr sz="2800" b="1" i="1" spc="-2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strukturnya </a:t>
            </a:r>
            <a:r>
              <a:rPr sz="2800" b="1" i="1" spc="-5" dirty="0">
                <a:latin typeface="Georgia"/>
                <a:cs typeface="Georgia"/>
              </a:rPr>
              <a:t>yang</a:t>
            </a:r>
            <a:r>
              <a:rPr sz="2800" b="1" i="1" spc="-2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heterogen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CA2"/>
              </a:buClr>
              <a:buFont typeface="Wingdings"/>
              <a:buChar char=""/>
            </a:pPr>
            <a:endParaRPr sz="3450">
              <a:latin typeface="Georgia"/>
              <a:cs typeface="Georgia"/>
            </a:endParaRPr>
          </a:p>
          <a:p>
            <a:pPr marL="739775" marR="5080" lvl="1" indent="-280670">
              <a:lnSpc>
                <a:spcPct val="100000"/>
              </a:lnSpc>
              <a:buClr>
                <a:srgbClr val="9F4CA2"/>
              </a:buClr>
              <a:buChar char="•"/>
              <a:tabLst>
                <a:tab pos="739775" algn="l"/>
                <a:tab pos="740410" algn="l"/>
              </a:tabLst>
            </a:pPr>
            <a:r>
              <a:rPr sz="2800" spc="-10" dirty="0">
                <a:latin typeface="Georgia"/>
                <a:cs typeface="Georgia"/>
              </a:rPr>
              <a:t>diamati </a:t>
            </a:r>
            <a:r>
              <a:rPr sz="2800" spc="-5" dirty="0">
                <a:latin typeface="Georgia"/>
                <a:cs typeface="Georgia"/>
              </a:rPr>
              <a:t>pada dielektrik </a:t>
            </a:r>
            <a:r>
              <a:rPr sz="2800" spc="-10" dirty="0">
                <a:latin typeface="Georgia"/>
                <a:cs typeface="Georgia"/>
              </a:rPr>
              <a:t>berlaminasi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terbuat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dari kertas </a:t>
            </a:r>
            <a:r>
              <a:rPr sz="2800" spc="-5" dirty="0">
                <a:latin typeface="Georgia"/>
                <a:cs typeface="Georgia"/>
              </a:rPr>
              <a:t>isi (</a:t>
            </a:r>
            <a:r>
              <a:rPr sz="2800" i="1" spc="-5" dirty="0">
                <a:latin typeface="Georgia"/>
                <a:cs typeface="Georgia"/>
              </a:rPr>
              <a:t>impregnated </a:t>
            </a:r>
            <a:r>
              <a:rPr sz="2800" i="1" dirty="0">
                <a:latin typeface="Georgia"/>
                <a:cs typeface="Georgia"/>
              </a:rPr>
              <a:t>paper</a:t>
            </a:r>
            <a:r>
              <a:rPr sz="2800" dirty="0">
                <a:latin typeface="Georgia"/>
                <a:cs typeface="Georgia"/>
              </a:rPr>
              <a:t>) &amp; </a:t>
            </a:r>
            <a:r>
              <a:rPr sz="2800" spc="-10" dirty="0">
                <a:latin typeface="Georgia"/>
                <a:cs typeface="Georgia"/>
              </a:rPr>
              <a:t>bahan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berisi </a:t>
            </a:r>
            <a:r>
              <a:rPr sz="2800" spc="-5" dirty="0">
                <a:latin typeface="Georgia"/>
                <a:cs typeface="Georgia"/>
              </a:rPr>
              <a:t>seperti di dalam </a:t>
            </a:r>
            <a:r>
              <a:rPr sz="2800" spc="-10" dirty="0">
                <a:latin typeface="Georgia"/>
                <a:cs typeface="Georgia"/>
              </a:rPr>
              <a:t>plastik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berisi, </a:t>
            </a:r>
            <a:r>
              <a:rPr sz="2800" spc="-5" dirty="0">
                <a:latin typeface="Georgia"/>
                <a:cs typeface="Georgia"/>
              </a:rPr>
              <a:t>di dalam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keramik </a:t>
            </a:r>
            <a:r>
              <a:rPr sz="2800" dirty="0">
                <a:latin typeface="Georgia"/>
                <a:cs typeface="Georgia"/>
              </a:rPr>
              <a:t>&amp;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turunan mika </a:t>
            </a:r>
            <a:r>
              <a:rPr sz="2800" spc="-5" dirty="0">
                <a:latin typeface="Georgia"/>
                <a:cs typeface="Georgia"/>
              </a:rPr>
              <a:t>seperti </a:t>
            </a:r>
            <a:r>
              <a:rPr sz="2800" spc="-10" dirty="0">
                <a:latin typeface="Georgia"/>
                <a:cs typeface="Georgia"/>
              </a:rPr>
              <a:t>mikanit </a:t>
            </a:r>
            <a:r>
              <a:rPr sz="2800" spc="-5" dirty="0">
                <a:latin typeface="Georgia"/>
                <a:cs typeface="Georgia"/>
              </a:rPr>
              <a:t> dan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mycalex.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Rugi-Rugi </a:t>
            </a:r>
            <a:r>
              <a:rPr sz="3200" spc="-10" dirty="0"/>
              <a:t>Dielektrik pada Material </a:t>
            </a:r>
            <a:r>
              <a:rPr sz="3200" spc="-950" dirty="0"/>
              <a:t> </a:t>
            </a:r>
            <a:r>
              <a:rPr sz="3200" spc="-10" dirty="0"/>
              <a:t>Dielektrik</a:t>
            </a:r>
            <a:r>
              <a:rPr sz="3200" spc="-15" dirty="0"/>
              <a:t> </a:t>
            </a:r>
            <a:r>
              <a:rPr sz="3200" spc="-5" dirty="0"/>
              <a:t>Gas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86740" y="2032101"/>
            <a:ext cx="8616315" cy="3903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3230" marR="192405" indent="-431165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Wingdings"/>
              <a:buChar char=""/>
              <a:tabLst>
                <a:tab pos="443865" algn="l"/>
              </a:tabLst>
            </a:pPr>
            <a:r>
              <a:rPr sz="2800" spc="-10" dirty="0">
                <a:latin typeface="Georgia"/>
                <a:cs typeface="Georgia"/>
              </a:rPr>
              <a:t>Besarnya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rugi-rugi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dielektrik</a:t>
            </a:r>
            <a:r>
              <a:rPr sz="2800" spc="-5" dirty="0">
                <a:latin typeface="Georgia"/>
                <a:cs typeface="Georgia"/>
              </a:rPr>
              <a:t> gas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terhitung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sangat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kecil </a:t>
            </a:r>
            <a:r>
              <a:rPr sz="2800" spc="-10" dirty="0">
                <a:latin typeface="Georgia"/>
                <a:cs typeface="Georgia"/>
              </a:rPr>
              <a:t>pada waktu kekuatan </a:t>
            </a:r>
            <a:r>
              <a:rPr sz="2800" spc="-5" dirty="0">
                <a:latin typeface="Georgia"/>
                <a:cs typeface="Georgia"/>
              </a:rPr>
              <a:t>medan </a:t>
            </a:r>
            <a:r>
              <a:rPr sz="2800" spc="-10" dirty="0">
                <a:latin typeface="Georgia"/>
                <a:cs typeface="Georgia"/>
              </a:rPr>
              <a:t>berada </a:t>
            </a:r>
            <a:r>
              <a:rPr sz="2800" spc="-5" dirty="0">
                <a:latin typeface="Georgia"/>
                <a:cs typeface="Georgia"/>
              </a:rPr>
              <a:t>di </a:t>
            </a:r>
            <a:r>
              <a:rPr sz="2800" spc="-10" dirty="0">
                <a:latin typeface="Georgia"/>
                <a:cs typeface="Georgia"/>
              </a:rPr>
              <a:t>bawah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nilai saat </a:t>
            </a:r>
            <a:r>
              <a:rPr sz="2800" spc="-10" dirty="0">
                <a:latin typeface="Georgia"/>
                <a:cs typeface="Georgia"/>
              </a:rPr>
              <a:t>tumbukan ionisasi dari </a:t>
            </a:r>
            <a:r>
              <a:rPr sz="2800" spc="-5" dirty="0">
                <a:latin typeface="Georgia"/>
                <a:cs typeface="Georgia"/>
              </a:rPr>
              <a:t>molekul </a:t>
            </a:r>
            <a:r>
              <a:rPr sz="2800" spc="-10" dirty="0">
                <a:latin typeface="Georgia"/>
                <a:cs typeface="Georgia"/>
              </a:rPr>
              <a:t>gas </a:t>
            </a:r>
            <a:r>
              <a:rPr sz="2800" spc="-5" dirty="0">
                <a:latin typeface="Georgia"/>
                <a:cs typeface="Georgia"/>
              </a:rPr>
              <a:t> berlangsung. </a:t>
            </a:r>
            <a:r>
              <a:rPr sz="2800" spc="-10" dirty="0">
                <a:latin typeface="Georgia"/>
                <a:cs typeface="Georgia"/>
              </a:rPr>
              <a:t>Pada kasus </a:t>
            </a:r>
            <a:r>
              <a:rPr sz="2800" spc="-5" dirty="0">
                <a:latin typeface="Georgia"/>
                <a:cs typeface="Georgia"/>
              </a:rPr>
              <a:t>ini, gas berlaku sbg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dielektrik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sempurna.</a:t>
            </a:r>
            <a:endParaRPr sz="2800">
              <a:latin typeface="Georgia"/>
              <a:cs typeface="Georgia"/>
            </a:endParaRPr>
          </a:p>
          <a:p>
            <a:pPr marL="443230" marR="5080" indent="-431165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Font typeface="Wingdings"/>
              <a:buChar char=""/>
              <a:tabLst>
                <a:tab pos="443865" algn="l"/>
              </a:tabLst>
            </a:pPr>
            <a:r>
              <a:rPr sz="2800" spc="-5" dirty="0">
                <a:latin typeface="Georgia"/>
                <a:cs typeface="Georgia"/>
              </a:rPr>
              <a:t>Konduksi</a:t>
            </a:r>
            <a:r>
              <a:rPr sz="2800" spc="-10" dirty="0">
                <a:latin typeface="Georgia"/>
                <a:cs typeface="Georgia"/>
              </a:rPr>
              <a:t> listrik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adlh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faktor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utama</a:t>
            </a:r>
            <a:r>
              <a:rPr sz="2800" spc="-5" dirty="0">
                <a:latin typeface="Georgia"/>
                <a:cs typeface="Georgia"/>
              </a:rPr>
              <a:t> yg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menyebabkan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terjadinya </a:t>
            </a: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dielektrik pada gas, karena </a:t>
            </a:r>
            <a:r>
              <a:rPr sz="2800" spc="-10" dirty="0">
                <a:latin typeface="Georgia"/>
                <a:cs typeface="Georgia"/>
              </a:rPr>
              <a:t>arah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dari </a:t>
            </a:r>
            <a:r>
              <a:rPr sz="2800" spc="-5" dirty="0">
                <a:latin typeface="Georgia"/>
                <a:cs typeface="Georgia"/>
              </a:rPr>
              <a:t>molekul dwikutub di dlm </a:t>
            </a:r>
            <a:r>
              <a:rPr sz="2800" spc="-10" dirty="0">
                <a:latin typeface="Georgia"/>
                <a:cs typeface="Georgia"/>
              </a:rPr>
              <a:t>aliran polarisasinya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tidak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memerlukan</a:t>
            </a:r>
            <a:r>
              <a:rPr sz="2800" spc="-5" dirty="0">
                <a:latin typeface="Georgia"/>
                <a:cs typeface="Georgia"/>
              </a:rPr>
              <a:t> pelepasan energi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sz="2950" spc="-10" dirty="0"/>
              <a:t>Rugi-Rugi</a:t>
            </a:r>
            <a:r>
              <a:rPr sz="2950" spc="5" dirty="0"/>
              <a:t> </a:t>
            </a:r>
            <a:r>
              <a:rPr sz="2950" spc="-5" dirty="0"/>
              <a:t>Dielektrik</a:t>
            </a:r>
            <a:r>
              <a:rPr sz="2950" dirty="0"/>
              <a:t> pada</a:t>
            </a:r>
            <a:r>
              <a:rPr sz="2950" spc="10" dirty="0"/>
              <a:t> </a:t>
            </a:r>
            <a:r>
              <a:rPr sz="2950" spc="-5" dirty="0"/>
              <a:t>Material</a:t>
            </a:r>
            <a:r>
              <a:rPr sz="2950" spc="5" dirty="0"/>
              <a:t> </a:t>
            </a:r>
            <a:r>
              <a:rPr sz="2950" spc="-5" dirty="0"/>
              <a:t>Dielektrik </a:t>
            </a:r>
            <a:r>
              <a:rPr sz="2950" spc="-869" dirty="0"/>
              <a:t> </a:t>
            </a:r>
            <a:r>
              <a:rPr sz="2950" spc="-5" dirty="0"/>
              <a:t>Cair</a:t>
            </a:r>
            <a:endParaRPr sz="2950"/>
          </a:p>
        </p:txBody>
      </p:sp>
      <p:sp>
        <p:nvSpPr>
          <p:cNvPr id="3" name="object 3"/>
          <p:cNvSpPr txBox="1"/>
          <p:nvPr/>
        </p:nvSpPr>
        <p:spPr>
          <a:xfrm>
            <a:off x="186740" y="1746262"/>
            <a:ext cx="8586470" cy="47866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35305" marR="5080" indent="-523240">
              <a:lnSpc>
                <a:spcPct val="99700"/>
              </a:lnSpc>
              <a:spcBef>
                <a:spcPts val="110"/>
              </a:spcBef>
              <a:buClr>
                <a:srgbClr val="9F4CA2"/>
              </a:buClr>
              <a:buFont typeface="Wingdings"/>
              <a:buChar char=""/>
              <a:tabLst>
                <a:tab pos="535305" algn="l"/>
                <a:tab pos="535940" algn="l"/>
              </a:tabLst>
            </a:pP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cairan </a:t>
            </a:r>
            <a:r>
              <a:rPr sz="2800" spc="-5" dirty="0">
                <a:latin typeface="Georgia"/>
                <a:cs typeface="Georgia"/>
              </a:rPr>
              <a:t>nonpolar, </a:t>
            </a:r>
            <a:r>
              <a:rPr sz="2800" spc="-10" dirty="0">
                <a:latin typeface="Georgia"/>
                <a:cs typeface="Georgia"/>
              </a:rPr>
              <a:t>rugi-rugi dielektrik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bergantung</a:t>
            </a:r>
            <a:r>
              <a:rPr sz="2800" spc="-5" dirty="0">
                <a:latin typeface="Georgia"/>
                <a:cs typeface="Georgia"/>
              </a:rPr>
              <a:t> pada konduksi</a:t>
            </a:r>
            <a:r>
              <a:rPr sz="2800" spc="-10" dirty="0">
                <a:latin typeface="Georgia"/>
                <a:cs typeface="Georgia"/>
              </a:rPr>
              <a:t> listrik apabila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cairan</a:t>
            </a:r>
            <a:r>
              <a:rPr sz="2800" spc="-5" dirty="0">
                <a:latin typeface="Georgia"/>
                <a:cs typeface="Georgia"/>
              </a:rPr>
              <a:t> tsb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tdk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mengandung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pencemar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dgn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molekul</a:t>
            </a:r>
            <a:r>
              <a:rPr sz="2800" spc="-10" dirty="0">
                <a:latin typeface="Georgia"/>
                <a:cs typeface="Georgia"/>
              </a:rPr>
              <a:t> dwikutub</a:t>
            </a:r>
            <a:endParaRPr sz="2800">
              <a:latin typeface="Georgia"/>
              <a:cs typeface="Georgia"/>
            </a:endParaRPr>
          </a:p>
          <a:p>
            <a:pPr marL="535305" marR="498475" indent="-523240">
              <a:lnSpc>
                <a:spcPct val="99800"/>
              </a:lnSpc>
              <a:spcBef>
                <a:spcPts val="309"/>
              </a:spcBef>
              <a:buClr>
                <a:srgbClr val="9F4CA2"/>
              </a:buClr>
              <a:buFont typeface="Wingdings"/>
              <a:buChar char=""/>
              <a:tabLst>
                <a:tab pos="535305" algn="l"/>
                <a:tab pos="535940" algn="l"/>
              </a:tabLst>
            </a:pPr>
            <a:r>
              <a:rPr sz="2800" spc="-5" dirty="0">
                <a:latin typeface="Georgia"/>
                <a:cs typeface="Georgia"/>
              </a:rPr>
              <a:t>Tingkat daya konduksi pada </a:t>
            </a:r>
            <a:r>
              <a:rPr sz="2800" spc="-10" dirty="0">
                <a:latin typeface="Georgia"/>
                <a:cs typeface="Georgia"/>
              </a:rPr>
              <a:t>cairan murni netral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sangat rendah, </a:t>
            </a:r>
            <a:r>
              <a:rPr sz="2800" spc="-10" dirty="0">
                <a:latin typeface="Georgia"/>
                <a:cs typeface="Georgia"/>
              </a:rPr>
              <a:t>begitu </a:t>
            </a:r>
            <a:r>
              <a:rPr sz="2800" spc="-5" dirty="0">
                <a:latin typeface="Georgia"/>
                <a:cs typeface="Georgia"/>
              </a:rPr>
              <a:t>pula dgn besar </a:t>
            </a:r>
            <a:r>
              <a:rPr sz="2800" spc="-10" dirty="0">
                <a:latin typeface="Georgia"/>
                <a:cs typeface="Georgia"/>
              </a:rPr>
              <a:t>rugi </a:t>
            </a:r>
            <a:r>
              <a:rPr sz="2800" spc="-5" dirty="0">
                <a:latin typeface="Georgia"/>
                <a:cs typeface="Georgia"/>
              </a:rPr>
              <a:t> dielektriknya</a:t>
            </a:r>
            <a:endParaRPr sz="2800">
              <a:latin typeface="Georgia"/>
              <a:cs typeface="Georgia"/>
            </a:endParaRPr>
          </a:p>
          <a:p>
            <a:pPr marL="535305" marR="172720" indent="-523240">
              <a:lnSpc>
                <a:spcPct val="100000"/>
              </a:lnSpc>
              <a:spcBef>
                <a:spcPts val="285"/>
              </a:spcBef>
              <a:buClr>
                <a:srgbClr val="9F4CA2"/>
              </a:buClr>
              <a:buFont typeface="Wingdings"/>
              <a:buChar char=""/>
              <a:tabLst>
                <a:tab pos="535305" algn="l"/>
                <a:tab pos="535940" algn="l"/>
              </a:tabLst>
            </a:pPr>
            <a:r>
              <a:rPr sz="2800" spc="-10" dirty="0">
                <a:latin typeface="Georgia"/>
                <a:cs typeface="Georgia"/>
              </a:rPr>
              <a:t>Cairan </a:t>
            </a:r>
            <a:r>
              <a:rPr sz="2800" spc="-5" dirty="0">
                <a:latin typeface="Georgia"/>
                <a:cs typeface="Georgia"/>
              </a:rPr>
              <a:t>polar cenderung mengalami </a:t>
            </a:r>
            <a:r>
              <a:rPr sz="2800" spc="-10" dirty="0">
                <a:latin typeface="Georgia"/>
                <a:cs typeface="Georgia"/>
              </a:rPr>
              <a:t>rugi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diakibatkan </a:t>
            </a:r>
            <a:r>
              <a:rPr sz="2800" spc="-5" dirty="0">
                <a:latin typeface="Georgia"/>
                <a:cs typeface="Georgia"/>
              </a:rPr>
              <a:t>oleh </a:t>
            </a:r>
            <a:r>
              <a:rPr sz="2800" spc="-10" dirty="0">
                <a:latin typeface="Georgia"/>
                <a:cs typeface="Georgia"/>
              </a:rPr>
              <a:t>polarisasi </a:t>
            </a:r>
            <a:r>
              <a:rPr sz="2800" spc="-5" dirty="0">
                <a:latin typeface="Georgia"/>
                <a:cs typeface="Georgia"/>
              </a:rPr>
              <a:t>relaksasi </a:t>
            </a:r>
            <a:r>
              <a:rPr sz="2800" spc="-10" dirty="0">
                <a:latin typeface="Georgia"/>
                <a:cs typeface="Georgia"/>
              </a:rPr>
              <a:t>dwikutub, </a:t>
            </a:r>
            <a:r>
              <a:rPr sz="2800" spc="-5" dirty="0">
                <a:latin typeface="Georgia"/>
                <a:cs typeface="Georgia"/>
              </a:rPr>
              <a:t> terlepas dari </a:t>
            </a:r>
            <a:r>
              <a:rPr sz="2800" spc="-10" dirty="0">
                <a:latin typeface="Georgia"/>
                <a:cs typeface="Georgia"/>
              </a:rPr>
              <a:t>perihal </a:t>
            </a:r>
            <a:r>
              <a:rPr sz="2800" spc="-5" dirty="0">
                <a:latin typeface="Georgia"/>
                <a:cs typeface="Georgia"/>
              </a:rPr>
              <a:t>konduksi </a:t>
            </a:r>
            <a:r>
              <a:rPr sz="2800" spc="-10" dirty="0">
                <a:latin typeface="Georgia"/>
                <a:cs typeface="Georgia"/>
              </a:rPr>
              <a:t>listrik, </a:t>
            </a:r>
            <a:r>
              <a:rPr sz="2800" spc="-5" dirty="0">
                <a:latin typeface="Georgia"/>
                <a:cs typeface="Georgia"/>
              </a:rPr>
              <a:t>di </a:t>
            </a:r>
            <a:r>
              <a:rPr sz="2800" spc="-10" dirty="0">
                <a:latin typeface="Georgia"/>
                <a:cs typeface="Georgia"/>
              </a:rPr>
              <a:t>mana rugi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ini </a:t>
            </a:r>
            <a:r>
              <a:rPr sz="2800" spc="-10" dirty="0">
                <a:latin typeface="Georgia"/>
                <a:cs typeface="Georgia"/>
              </a:rPr>
              <a:t>bergantung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kondisi pengoperasian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(temperatur, </a:t>
            </a:r>
            <a:r>
              <a:rPr sz="2800" spc="-5" dirty="0">
                <a:latin typeface="Georgia"/>
                <a:cs typeface="Georgia"/>
              </a:rPr>
              <a:t>frekuensi)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504" y="432981"/>
            <a:ext cx="32346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Konsep</a:t>
            </a:r>
            <a:r>
              <a:rPr sz="4000" spc="-95" dirty="0"/>
              <a:t> </a:t>
            </a:r>
            <a:r>
              <a:rPr sz="4000" spc="-5" dirty="0"/>
              <a:t>Umum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40981" y="1173492"/>
            <a:ext cx="8192770" cy="505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0350" marR="69215" indent="-248285">
              <a:lnSpc>
                <a:spcPct val="100400"/>
              </a:lnSpc>
              <a:spcBef>
                <a:spcPts val="105"/>
              </a:spcBef>
              <a:buClr>
                <a:srgbClr val="9F4CA2"/>
              </a:buClr>
              <a:buFont typeface="Georgia"/>
              <a:buChar char="•"/>
              <a:tabLst>
                <a:tab pos="260985" algn="l"/>
              </a:tabLst>
            </a:pPr>
            <a:r>
              <a:rPr sz="2700" b="1" i="1" spc="5" dirty="0">
                <a:latin typeface="Georgia"/>
                <a:cs typeface="Georgia"/>
              </a:rPr>
              <a:t>Rugi-rugi dielektrik </a:t>
            </a:r>
            <a:r>
              <a:rPr sz="2700" dirty="0">
                <a:latin typeface="Georgia"/>
                <a:cs typeface="Georgia"/>
              </a:rPr>
              <a:t>adalah </a:t>
            </a:r>
            <a:r>
              <a:rPr sz="2700" spc="5" dirty="0">
                <a:latin typeface="Georgia"/>
                <a:cs typeface="Georgia"/>
              </a:rPr>
              <a:t>daya yang 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terdisipasi </a:t>
            </a:r>
            <a:r>
              <a:rPr sz="2700" spc="5" dirty="0">
                <a:latin typeface="Georgia"/>
                <a:cs typeface="Georgia"/>
              </a:rPr>
              <a:t>di dalam </a:t>
            </a:r>
            <a:r>
              <a:rPr sz="2700" dirty="0">
                <a:latin typeface="Georgia"/>
                <a:cs typeface="Georgia"/>
              </a:rPr>
              <a:t>dielektrik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sebagai </a:t>
            </a:r>
            <a:r>
              <a:rPr sz="2700" spc="5" dirty="0">
                <a:latin typeface="Georgia"/>
                <a:cs typeface="Georgia"/>
              </a:rPr>
              <a:t>panas,</a:t>
            </a:r>
            <a:r>
              <a:rPr sz="2700" spc="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ketika </a:t>
            </a:r>
            <a:r>
              <a:rPr sz="2700" spc="-6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dielektrik disingkap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10" dirty="0">
                <a:latin typeface="Georgia"/>
                <a:cs typeface="Georgia"/>
              </a:rPr>
              <a:t>ke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spc="5" dirty="0">
                <a:latin typeface="Georgia"/>
                <a:cs typeface="Georgia"/>
              </a:rPr>
              <a:t>medan </a:t>
            </a:r>
            <a:r>
              <a:rPr sz="2700" dirty="0">
                <a:latin typeface="Georgia"/>
                <a:cs typeface="Georgia"/>
              </a:rPr>
              <a:t>elektrik</a:t>
            </a:r>
            <a:endParaRPr sz="2700">
              <a:latin typeface="Georgia"/>
              <a:cs typeface="Georgia"/>
            </a:endParaRPr>
          </a:p>
          <a:p>
            <a:pPr marL="260350" marR="113030" indent="-248285">
              <a:lnSpc>
                <a:spcPct val="100299"/>
              </a:lnSpc>
              <a:spcBef>
                <a:spcPts val="295"/>
              </a:spcBef>
              <a:buClr>
                <a:srgbClr val="9F4CA2"/>
              </a:buClr>
              <a:buChar char="•"/>
              <a:tabLst>
                <a:tab pos="260985" algn="l"/>
              </a:tabLst>
            </a:pPr>
            <a:r>
              <a:rPr sz="2700" spc="5" dirty="0">
                <a:latin typeface="Georgia"/>
                <a:cs typeface="Georgia"/>
              </a:rPr>
              <a:t>Rugi-rugi daya ini </a:t>
            </a:r>
            <a:r>
              <a:rPr sz="2700" dirty="0">
                <a:latin typeface="Georgia"/>
                <a:cs typeface="Georgia"/>
              </a:rPr>
              <a:t>dapat terjadi </a:t>
            </a:r>
            <a:r>
              <a:rPr sz="2700" spc="5" dirty="0">
                <a:latin typeface="Georgia"/>
                <a:cs typeface="Georgia"/>
              </a:rPr>
              <a:t>baik pada </a:t>
            </a:r>
            <a:r>
              <a:rPr sz="2700" dirty="0">
                <a:latin typeface="Georgia"/>
                <a:cs typeface="Georgia"/>
              </a:rPr>
              <a:t>tegangan </a:t>
            </a:r>
            <a:r>
              <a:rPr sz="2700" spc="-640" dirty="0">
                <a:latin typeface="Georgia"/>
                <a:cs typeface="Georgia"/>
              </a:rPr>
              <a:t> </a:t>
            </a:r>
            <a:r>
              <a:rPr sz="2700" spc="5" dirty="0">
                <a:latin typeface="Georgia"/>
                <a:cs typeface="Georgia"/>
              </a:rPr>
              <a:t>dc maupun ac,disebabkan karena </a:t>
            </a:r>
            <a:r>
              <a:rPr sz="2700" i="1" dirty="0">
                <a:latin typeface="Georgia"/>
                <a:cs typeface="Georgia"/>
              </a:rPr>
              <a:t>adanya proses </a:t>
            </a:r>
            <a:r>
              <a:rPr sz="2700" i="1" spc="5" dirty="0">
                <a:latin typeface="Georgia"/>
                <a:cs typeface="Georgia"/>
              </a:rPr>
              <a:t> </a:t>
            </a:r>
            <a:r>
              <a:rPr sz="2700" i="1" dirty="0">
                <a:latin typeface="Georgia"/>
                <a:cs typeface="Georgia"/>
              </a:rPr>
              <a:t>konduksi </a:t>
            </a:r>
            <a:r>
              <a:rPr sz="2700" spc="5" dirty="0">
                <a:latin typeface="Georgia"/>
                <a:cs typeface="Georgia"/>
              </a:rPr>
              <a:t>di dalam </a:t>
            </a:r>
            <a:r>
              <a:rPr sz="2700" dirty="0">
                <a:latin typeface="Georgia"/>
                <a:cs typeface="Georgia"/>
              </a:rPr>
              <a:t>dielektrik </a:t>
            </a:r>
            <a:r>
              <a:rPr sz="2700" spc="5" dirty="0">
                <a:latin typeface="Georgia"/>
                <a:cs typeface="Georgia"/>
              </a:rPr>
              <a:t>yang menyebabkan 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terjadinya</a:t>
            </a:r>
            <a:r>
              <a:rPr sz="2700" spc="-5" dirty="0">
                <a:latin typeface="Georgia"/>
                <a:cs typeface="Georgia"/>
              </a:rPr>
              <a:t> </a:t>
            </a:r>
            <a:r>
              <a:rPr sz="2700" spc="5" dirty="0">
                <a:latin typeface="Georgia"/>
                <a:cs typeface="Georgia"/>
              </a:rPr>
              <a:t>arus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spc="5" dirty="0">
                <a:latin typeface="Georgia"/>
                <a:cs typeface="Georgia"/>
              </a:rPr>
              <a:t>bocor</a:t>
            </a:r>
            <a:endParaRPr sz="2700">
              <a:latin typeface="Georgia"/>
              <a:cs typeface="Georgia"/>
            </a:endParaRPr>
          </a:p>
          <a:p>
            <a:pPr marL="260350" marR="5080" indent="-248285">
              <a:lnSpc>
                <a:spcPct val="100400"/>
              </a:lnSpc>
              <a:spcBef>
                <a:spcPts val="280"/>
              </a:spcBef>
              <a:buClr>
                <a:srgbClr val="9F4CA2"/>
              </a:buClr>
              <a:buChar char="•"/>
              <a:tabLst>
                <a:tab pos="260985" algn="l"/>
              </a:tabLst>
            </a:pPr>
            <a:r>
              <a:rPr sz="2700" spc="5" dirty="0">
                <a:latin typeface="Georgia"/>
                <a:cs typeface="Georgia"/>
              </a:rPr>
              <a:t>Rugi-rugi </a:t>
            </a:r>
            <a:r>
              <a:rPr sz="2700" dirty="0">
                <a:latin typeface="Georgia"/>
                <a:cs typeface="Georgia"/>
              </a:rPr>
              <a:t>dielektrik </a:t>
            </a:r>
            <a:r>
              <a:rPr sz="2700" spc="5" dirty="0">
                <a:latin typeface="Georgia"/>
                <a:cs typeface="Georgia"/>
              </a:rPr>
              <a:t>dlm </a:t>
            </a:r>
            <a:r>
              <a:rPr sz="2700" dirty="0">
                <a:latin typeface="Georgia"/>
                <a:cs typeface="Georgia"/>
              </a:rPr>
              <a:t>material isolasi </a:t>
            </a:r>
            <a:r>
              <a:rPr sz="2700" spc="5" dirty="0">
                <a:latin typeface="Georgia"/>
                <a:cs typeface="Georgia"/>
              </a:rPr>
              <a:t>sbg daya yg </a:t>
            </a:r>
            <a:r>
              <a:rPr sz="2700" spc="-6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terdisipasi per </a:t>
            </a:r>
            <a:r>
              <a:rPr sz="2700" spc="5" dirty="0">
                <a:latin typeface="Georgia"/>
                <a:cs typeface="Georgia"/>
              </a:rPr>
              <a:t>unit volume (rugi2 </a:t>
            </a:r>
            <a:r>
              <a:rPr sz="2700" dirty="0">
                <a:latin typeface="Georgia"/>
                <a:cs typeface="Georgia"/>
              </a:rPr>
              <a:t>spesifik), </a:t>
            </a:r>
            <a:r>
              <a:rPr sz="2700" spc="5" dirty="0">
                <a:latin typeface="Georgia"/>
                <a:cs typeface="Georgia"/>
              </a:rPr>
              <a:t>dlm 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mengevaluasi derajat disipasi </a:t>
            </a:r>
            <a:r>
              <a:rPr sz="2700" spc="5" dirty="0">
                <a:latin typeface="Georgia"/>
                <a:cs typeface="Georgia"/>
              </a:rPr>
              <a:t>energi </a:t>
            </a:r>
            <a:r>
              <a:rPr sz="2700" dirty="0">
                <a:latin typeface="Georgia"/>
                <a:cs typeface="Georgia"/>
              </a:rPr>
              <a:t>pd </a:t>
            </a:r>
            <a:r>
              <a:rPr sz="2700" spc="5" dirty="0">
                <a:latin typeface="Georgia"/>
                <a:cs typeface="Georgia"/>
              </a:rPr>
              <a:t>suatu 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spc="5" dirty="0">
                <a:latin typeface="Georgia"/>
                <a:cs typeface="Georgia"/>
              </a:rPr>
              <a:t>medan</a:t>
            </a:r>
            <a:r>
              <a:rPr sz="2700" dirty="0">
                <a:latin typeface="Georgia"/>
                <a:cs typeface="Georgia"/>
              </a:rPr>
              <a:t> dr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spc="5" dirty="0">
                <a:latin typeface="Georgia"/>
                <a:cs typeface="Georgia"/>
              </a:rPr>
              <a:t>sebuah</a:t>
            </a:r>
            <a:r>
              <a:rPr sz="2700" dirty="0">
                <a:latin typeface="Georgia"/>
                <a:cs typeface="Georgia"/>
              </a:rPr>
              <a:t> elektrik,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spc="5" dirty="0">
                <a:latin typeface="Georgia"/>
                <a:cs typeface="Georgia"/>
              </a:rPr>
              <a:t>digunakan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b="1" i="1" spc="5" dirty="0">
                <a:latin typeface="Georgia"/>
                <a:cs typeface="Georgia"/>
              </a:rPr>
              <a:t>sudut </a:t>
            </a:r>
            <a:r>
              <a:rPr sz="2700" b="1" i="1" spc="10" dirty="0">
                <a:latin typeface="Georgia"/>
                <a:cs typeface="Georgia"/>
              </a:rPr>
              <a:t> </a:t>
            </a:r>
            <a:r>
              <a:rPr sz="2700" b="1" i="1" spc="5" dirty="0">
                <a:latin typeface="Georgia"/>
                <a:cs typeface="Georgia"/>
              </a:rPr>
              <a:t>kehilangan</a:t>
            </a:r>
            <a:r>
              <a:rPr sz="2700" b="1" i="1" spc="-20" dirty="0">
                <a:latin typeface="Georgia"/>
                <a:cs typeface="Georgia"/>
              </a:rPr>
              <a:t> </a:t>
            </a:r>
            <a:r>
              <a:rPr sz="2700" b="1" i="1" spc="5" dirty="0">
                <a:latin typeface="Georgia"/>
                <a:cs typeface="Georgia"/>
              </a:rPr>
              <a:t>dielektrik</a:t>
            </a:r>
            <a:r>
              <a:rPr sz="2700" b="1" i="1" spc="-40" dirty="0">
                <a:latin typeface="Georgia"/>
                <a:cs typeface="Georgia"/>
              </a:rPr>
              <a:t> </a:t>
            </a:r>
            <a:r>
              <a:rPr sz="2700" spc="15" dirty="0">
                <a:latin typeface="Georgia"/>
                <a:cs typeface="Georgia"/>
              </a:rPr>
              <a:t>&amp;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b="1" i="1" spc="5" dirty="0">
                <a:latin typeface="Georgia"/>
                <a:cs typeface="Georgia"/>
              </a:rPr>
              <a:t>tangen</a:t>
            </a:r>
            <a:r>
              <a:rPr sz="2700" b="1" i="1" spc="-20" dirty="0">
                <a:latin typeface="Georgia"/>
                <a:cs typeface="Georgia"/>
              </a:rPr>
              <a:t> </a:t>
            </a:r>
            <a:r>
              <a:rPr sz="2700" b="1" i="1" spc="10" dirty="0">
                <a:latin typeface="Georgia"/>
                <a:cs typeface="Georgia"/>
              </a:rPr>
              <a:t>dr</a:t>
            </a:r>
            <a:r>
              <a:rPr sz="2700" b="1" i="1" spc="-10" dirty="0">
                <a:latin typeface="Georgia"/>
                <a:cs typeface="Georgia"/>
              </a:rPr>
              <a:t> </a:t>
            </a:r>
            <a:r>
              <a:rPr sz="2700" b="1" i="1" spc="5" dirty="0">
                <a:latin typeface="Georgia"/>
                <a:cs typeface="Georgia"/>
              </a:rPr>
              <a:t>sudut</a:t>
            </a:r>
            <a:r>
              <a:rPr sz="2700" b="1" i="1" spc="-20" dirty="0">
                <a:latin typeface="Georgia"/>
                <a:cs typeface="Georgia"/>
              </a:rPr>
              <a:t> </a:t>
            </a:r>
            <a:r>
              <a:rPr sz="2700" b="1" i="1" dirty="0">
                <a:latin typeface="Georgia"/>
                <a:cs typeface="Georgia"/>
              </a:rPr>
              <a:t>tsb</a:t>
            </a:r>
            <a:r>
              <a:rPr sz="2700" dirty="0">
                <a:latin typeface="Georgia"/>
                <a:cs typeface="Georgia"/>
              </a:rPr>
              <a:t>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100"/>
              </a:spcBef>
            </a:pPr>
            <a:r>
              <a:rPr spc="5" dirty="0"/>
              <a:t>Rugi-Rugi</a:t>
            </a:r>
            <a:r>
              <a:rPr spc="-20" dirty="0"/>
              <a:t> </a:t>
            </a:r>
            <a:r>
              <a:rPr dirty="0"/>
              <a:t>Dielektrik</a:t>
            </a:r>
            <a:r>
              <a:rPr spc="-30" dirty="0"/>
              <a:t> </a:t>
            </a:r>
            <a:r>
              <a:rPr spc="5" dirty="0"/>
              <a:t>pada</a:t>
            </a:r>
            <a:r>
              <a:rPr spc="-30" dirty="0"/>
              <a:t> </a:t>
            </a:r>
            <a:r>
              <a:rPr dirty="0"/>
              <a:t>Material </a:t>
            </a:r>
            <a:r>
              <a:rPr spc="-1160" dirty="0"/>
              <a:t> </a:t>
            </a:r>
            <a:r>
              <a:rPr dirty="0"/>
              <a:t>Dielektrik</a:t>
            </a:r>
            <a:r>
              <a:rPr spc="-20" dirty="0"/>
              <a:t> </a:t>
            </a:r>
            <a:r>
              <a:rPr dirty="0"/>
              <a:t>Padat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5305" marR="5080" indent="-523240" algn="just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Wingdings"/>
              <a:buChar char=""/>
              <a:tabLst>
                <a:tab pos="535940" algn="l"/>
              </a:tabLst>
            </a:pPr>
            <a:r>
              <a:rPr sz="2800" spc="-10" dirty="0"/>
              <a:t>Rugi-rugi </a:t>
            </a:r>
            <a:r>
              <a:rPr sz="2800" spc="-5" dirty="0"/>
              <a:t>dielektrik pada </a:t>
            </a:r>
            <a:r>
              <a:rPr sz="2800" spc="-10" dirty="0"/>
              <a:t>material </a:t>
            </a:r>
            <a:r>
              <a:rPr sz="2800" spc="-5" dirty="0"/>
              <a:t>dielektrik </a:t>
            </a:r>
            <a:r>
              <a:rPr sz="2800" spc="-10" dirty="0"/>
              <a:t>padat </a:t>
            </a:r>
            <a:r>
              <a:rPr sz="2800" spc="-5" dirty="0"/>
              <a:t> perlu </a:t>
            </a:r>
            <a:r>
              <a:rPr sz="2800" spc="-10" dirty="0"/>
              <a:t>dipertimbangkan</a:t>
            </a:r>
            <a:r>
              <a:rPr sz="2800" spc="-5" dirty="0"/>
              <a:t> hubungannya dgn </a:t>
            </a:r>
            <a:r>
              <a:rPr sz="2800" spc="-10" dirty="0"/>
              <a:t>struktur </a:t>
            </a:r>
            <a:r>
              <a:rPr sz="2800" spc="-665" dirty="0"/>
              <a:t> </a:t>
            </a:r>
            <a:r>
              <a:rPr sz="2800" spc="-10" dirty="0"/>
              <a:t>materialnya, </a:t>
            </a:r>
            <a:r>
              <a:rPr sz="2800" spc="-5" dirty="0"/>
              <a:t>dpt</a:t>
            </a:r>
            <a:r>
              <a:rPr sz="2800" spc="-15" dirty="0"/>
              <a:t> </a:t>
            </a:r>
            <a:r>
              <a:rPr sz="2800" spc="-5" dirty="0"/>
              <a:t>dikelompokkan dlm</a:t>
            </a:r>
            <a:r>
              <a:rPr sz="2800" spc="-10" dirty="0"/>
              <a:t> </a:t>
            </a:r>
            <a:r>
              <a:rPr sz="2800" dirty="0"/>
              <a:t>4</a:t>
            </a:r>
            <a:r>
              <a:rPr sz="2800" spc="-10" dirty="0"/>
              <a:t> tipe:</a:t>
            </a:r>
            <a:endParaRPr sz="2800"/>
          </a:p>
          <a:p>
            <a:pPr marL="1051560" lvl="1" indent="-514984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AutoNum type="alphaLcPeriod"/>
              <a:tabLst>
                <a:tab pos="1051560" algn="l"/>
                <a:tab pos="1052195" algn="l"/>
              </a:tabLst>
            </a:pPr>
            <a:r>
              <a:rPr sz="2800" spc="-5" dirty="0">
                <a:latin typeface="Georgia"/>
                <a:cs typeface="Georgia"/>
              </a:rPr>
              <a:t>Molekular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(bergantung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jenis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molekulnya)</a:t>
            </a:r>
            <a:endParaRPr sz="2800">
              <a:latin typeface="Georgia"/>
              <a:cs typeface="Georgia"/>
            </a:endParaRPr>
          </a:p>
          <a:p>
            <a:pPr marL="1051560" marR="344170" lvl="1" indent="-514984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AutoNum type="alphaLcPeriod"/>
              <a:tabLst>
                <a:tab pos="1051560" algn="l"/>
                <a:tab pos="1052195" algn="l"/>
              </a:tabLst>
            </a:pPr>
            <a:r>
              <a:rPr sz="2800" spc="-5" dirty="0">
                <a:latin typeface="Georgia"/>
                <a:cs typeface="Georgia"/>
              </a:rPr>
              <a:t>Ionik (bergantung pada penyusunan ion </a:t>
            </a:r>
            <a:r>
              <a:rPr sz="2800" spc="-10" dirty="0">
                <a:latin typeface="Georgia"/>
                <a:cs typeface="Georgia"/>
              </a:rPr>
              <a:t>pada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pola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geometris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kristal)</a:t>
            </a:r>
            <a:endParaRPr sz="2800">
              <a:latin typeface="Georgia"/>
              <a:cs typeface="Georgia"/>
            </a:endParaRPr>
          </a:p>
          <a:p>
            <a:pPr marL="1051560" lvl="1" indent="-514984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AutoNum type="alphaLcPeriod"/>
              <a:tabLst>
                <a:tab pos="1051560" algn="l"/>
                <a:tab pos="1052195" algn="l"/>
              </a:tabLst>
            </a:pPr>
            <a:r>
              <a:rPr sz="2800" spc="-5" dirty="0">
                <a:latin typeface="Georgia"/>
                <a:cs typeface="Georgia"/>
              </a:rPr>
              <a:t>Feroelektrik</a:t>
            </a:r>
            <a:endParaRPr sz="2800">
              <a:latin typeface="Georgia"/>
              <a:cs typeface="Georgia"/>
            </a:endParaRPr>
          </a:p>
          <a:p>
            <a:pPr marL="1051560" lvl="1" indent="-514984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AutoNum type="alphaLcPeriod"/>
              <a:tabLst>
                <a:tab pos="1051560" algn="l"/>
                <a:tab pos="1052195" algn="l"/>
              </a:tabLst>
            </a:pPr>
            <a:r>
              <a:rPr sz="2800" spc="-10" dirty="0">
                <a:latin typeface="Georgia"/>
                <a:cs typeface="Georgia"/>
              </a:rPr>
              <a:t>Material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campuran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504" y="820343"/>
            <a:ext cx="20104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M</a:t>
            </a:r>
            <a:r>
              <a:rPr sz="3600" spc="-5" dirty="0"/>
              <a:t>o</a:t>
            </a:r>
            <a:r>
              <a:rPr sz="3600" spc="-10" dirty="0"/>
              <a:t>l</a:t>
            </a:r>
            <a:r>
              <a:rPr sz="3600" dirty="0"/>
              <a:t>e</a:t>
            </a:r>
            <a:r>
              <a:rPr sz="3600" spc="-5" dirty="0"/>
              <a:t>kular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87820" y="1532788"/>
            <a:ext cx="8829675" cy="432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508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b="1" i="1" spc="-5" dirty="0">
                <a:latin typeface="Georgia"/>
                <a:cs typeface="Georgia"/>
              </a:rPr>
              <a:t>Nonpolar</a:t>
            </a:r>
            <a:r>
              <a:rPr sz="2800" spc="-5" dirty="0">
                <a:latin typeface="Georgia"/>
                <a:cs typeface="Georgia"/>
              </a:rPr>
              <a:t>, </a:t>
            </a:r>
            <a:r>
              <a:rPr sz="2800" spc="-10" dirty="0">
                <a:latin typeface="Georgia"/>
                <a:cs typeface="Georgia"/>
              </a:rPr>
              <a:t>karena </a:t>
            </a:r>
            <a:r>
              <a:rPr sz="2800" spc="-5" dirty="0">
                <a:latin typeface="Georgia"/>
                <a:cs typeface="Georgia"/>
              </a:rPr>
              <a:t>hanya </a:t>
            </a:r>
            <a:r>
              <a:rPr sz="2800" spc="-10" dirty="0">
                <a:latin typeface="Georgia"/>
                <a:cs typeface="Georgia"/>
              </a:rPr>
              <a:t>mengalami kerugian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dielektrik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sangat kecil,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maka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rugi-rugi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dielektriknya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dpt </a:t>
            </a:r>
            <a:r>
              <a:rPr sz="2800" spc="-10" dirty="0">
                <a:latin typeface="Georgia"/>
                <a:cs typeface="Georgia"/>
              </a:rPr>
              <a:t>diabaikan. </a:t>
            </a:r>
            <a:r>
              <a:rPr sz="2800" spc="-5" dirty="0">
                <a:latin typeface="Georgia"/>
                <a:cs typeface="Georgia"/>
              </a:rPr>
              <a:t>Jenis </a:t>
            </a:r>
            <a:r>
              <a:rPr sz="2800" spc="-10" dirty="0">
                <a:latin typeface="Georgia"/>
                <a:cs typeface="Georgia"/>
              </a:rPr>
              <a:t>material tipe </a:t>
            </a:r>
            <a:r>
              <a:rPr sz="2800" spc="-5" dirty="0">
                <a:latin typeface="Georgia"/>
                <a:cs typeface="Georgia"/>
              </a:rPr>
              <a:t>ini </a:t>
            </a:r>
            <a:r>
              <a:rPr sz="2800" spc="-10" dirty="0">
                <a:latin typeface="Georgia"/>
                <a:cs typeface="Georgia"/>
              </a:rPr>
              <a:t>digunakan </a:t>
            </a:r>
            <a:r>
              <a:rPr sz="2800" spc="-5" dirty="0">
                <a:latin typeface="Georgia"/>
                <a:cs typeface="Georgia"/>
              </a:rPr>
              <a:t>sbg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dielektrik </a:t>
            </a:r>
            <a:r>
              <a:rPr sz="2800" spc="-5" dirty="0">
                <a:latin typeface="Georgia"/>
                <a:cs typeface="Georgia"/>
              </a:rPr>
              <a:t>frekuensi tinggi. Contoh </a:t>
            </a:r>
            <a:r>
              <a:rPr sz="2800" dirty="0">
                <a:latin typeface="Georgia"/>
                <a:cs typeface="Georgia"/>
              </a:rPr>
              <a:t>: </a:t>
            </a:r>
            <a:r>
              <a:rPr sz="2800" spc="-5" dirty="0">
                <a:latin typeface="Georgia"/>
                <a:cs typeface="Georgia"/>
              </a:rPr>
              <a:t>sulfur, </a:t>
            </a:r>
            <a:r>
              <a:rPr sz="2800" spc="-10" dirty="0">
                <a:latin typeface="Georgia"/>
                <a:cs typeface="Georgia"/>
              </a:rPr>
              <a:t>parafin, </a:t>
            </a:r>
            <a:r>
              <a:rPr sz="2800" spc="-5" dirty="0">
                <a:latin typeface="Georgia"/>
                <a:cs typeface="Georgia"/>
              </a:rPr>
              <a:t> polimer nonpolar spt polyethilene,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polytetrafluoroethylene,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polystyrene.</a:t>
            </a:r>
            <a:endParaRPr sz="2800">
              <a:latin typeface="Georgia"/>
              <a:cs typeface="Georgia"/>
            </a:endParaRPr>
          </a:p>
          <a:p>
            <a:pPr marL="267335" marR="513715" indent="-255270">
              <a:lnSpc>
                <a:spcPct val="100000"/>
              </a:lnSpc>
              <a:spcBef>
                <a:spcPts val="29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b="1" i="1" spc="-5" dirty="0">
                <a:latin typeface="Georgia"/>
                <a:cs typeface="Georgia"/>
              </a:rPr>
              <a:t>Polar</a:t>
            </a:r>
            <a:r>
              <a:rPr sz="2800" spc="-5" dirty="0">
                <a:latin typeface="Georgia"/>
                <a:cs typeface="Georgia"/>
              </a:rPr>
              <a:t>, mengalami </a:t>
            </a: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yg tinggi krn </a:t>
            </a:r>
            <a:r>
              <a:rPr sz="2800" spc="-10" dirty="0">
                <a:latin typeface="Georgia"/>
                <a:cs typeface="Georgia"/>
              </a:rPr>
              <a:t>terjadi </a:t>
            </a:r>
            <a:r>
              <a:rPr sz="2800" spc="-5" dirty="0">
                <a:latin typeface="Georgia"/>
                <a:cs typeface="Georgia"/>
              </a:rPr>
              <a:t> polarisasi relaksasi </a:t>
            </a:r>
            <a:r>
              <a:rPr sz="2800" spc="-10" dirty="0">
                <a:latin typeface="Georgia"/>
                <a:cs typeface="Georgia"/>
              </a:rPr>
              <a:t>dwikutub. </a:t>
            </a:r>
            <a:r>
              <a:rPr sz="2800" spc="-5" dirty="0">
                <a:latin typeface="Georgia"/>
                <a:cs typeface="Georgia"/>
              </a:rPr>
              <a:t>Contoh </a:t>
            </a:r>
            <a:r>
              <a:rPr sz="2800" dirty="0">
                <a:latin typeface="Georgia"/>
                <a:cs typeface="Georgia"/>
              </a:rPr>
              <a:t>: </a:t>
            </a:r>
            <a:r>
              <a:rPr sz="2800" spc="-5" dirty="0">
                <a:latin typeface="Georgia"/>
                <a:cs typeface="Georgia"/>
              </a:rPr>
              <a:t>selulosa,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polimer polar spt polymetyl </a:t>
            </a:r>
            <a:r>
              <a:rPr sz="2800" spc="-10" dirty="0">
                <a:latin typeface="Georgia"/>
                <a:cs typeface="Georgia"/>
              </a:rPr>
              <a:t>methacrylate (kaca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organik),</a:t>
            </a:r>
            <a:r>
              <a:rPr sz="2800" spc="-5" dirty="0">
                <a:latin typeface="Georgia"/>
                <a:cs typeface="Georgia"/>
              </a:rPr>
              <a:t> polymides,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bahan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karet (ebonit), </a:t>
            </a:r>
            <a:r>
              <a:rPr sz="2800" spc="-5" dirty="0">
                <a:latin typeface="Georgia"/>
                <a:cs typeface="Georgia"/>
              </a:rPr>
              <a:t>bakelite.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653" y="2281948"/>
            <a:ext cx="7545070" cy="3011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" marR="5080" indent="-12065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material dari struktur </a:t>
            </a:r>
            <a:r>
              <a:rPr sz="2800" spc="-5" dirty="0">
                <a:latin typeface="Georgia"/>
                <a:cs typeface="Georgia"/>
              </a:rPr>
              <a:t>molekular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bersifat </a:t>
            </a:r>
            <a:r>
              <a:rPr sz="2800" spc="-5" dirty="0">
                <a:latin typeface="Georgia"/>
                <a:cs typeface="Georgia"/>
              </a:rPr>
              <a:t>polar sangat </a:t>
            </a:r>
            <a:r>
              <a:rPr sz="2800" spc="-10" dirty="0">
                <a:latin typeface="Georgia"/>
                <a:cs typeface="Georgia"/>
              </a:rPr>
              <a:t>dipengaruhi </a:t>
            </a:r>
            <a:r>
              <a:rPr sz="2800" spc="-5" dirty="0">
                <a:latin typeface="Georgia"/>
                <a:cs typeface="Georgia"/>
              </a:rPr>
              <a:t>oleh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temperatur.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temperatur tertentu, material </a:t>
            </a:r>
            <a:r>
              <a:rPr sz="2800" spc="-5" dirty="0">
                <a:latin typeface="Georgia"/>
                <a:cs typeface="Georgia"/>
              </a:rPr>
              <a:t> dielektrik menunjukkan rugi </a:t>
            </a:r>
            <a:r>
              <a:rPr sz="2800" spc="-10" dirty="0">
                <a:latin typeface="Georgia"/>
                <a:cs typeface="Georgia"/>
              </a:rPr>
              <a:t>maksimum </a:t>
            </a:r>
            <a:r>
              <a:rPr sz="2800" spc="-15" dirty="0">
                <a:latin typeface="Georgia"/>
                <a:cs typeface="Georgia"/>
              </a:rPr>
              <a:t>atau </a:t>
            </a:r>
            <a:r>
              <a:rPr sz="2800" spc="-10" dirty="0">
                <a:latin typeface="Georgia"/>
                <a:cs typeface="Georgia"/>
              </a:rPr>
              <a:t> minimum.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Kenaikan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rugi-rugi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melewati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15" dirty="0">
                <a:latin typeface="Georgia"/>
                <a:cs typeface="Georgia"/>
              </a:rPr>
              <a:t>titik </a:t>
            </a:r>
            <a:r>
              <a:rPr sz="2800" spc="-10" dirty="0">
                <a:latin typeface="Georgia"/>
                <a:cs typeface="Georgia"/>
              </a:rPr>
              <a:t> minimum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berhubungan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dgn </a:t>
            </a:r>
            <a:r>
              <a:rPr sz="2800" spc="-10" dirty="0">
                <a:latin typeface="Georgia"/>
                <a:cs typeface="Georgia"/>
              </a:rPr>
              <a:t>kenaikan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 bocor.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504" y="790092"/>
            <a:ext cx="11182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I</a:t>
            </a:r>
            <a:r>
              <a:rPr sz="4000" spc="-10" dirty="0"/>
              <a:t>o</a:t>
            </a:r>
            <a:r>
              <a:rPr sz="4000" dirty="0"/>
              <a:t>n</a:t>
            </a:r>
            <a:r>
              <a:rPr sz="4000" spc="-5" dirty="0"/>
              <a:t>ik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45020" y="1604060"/>
            <a:ext cx="7624445" cy="4368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27813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5" dirty="0">
                <a:latin typeface="Georgia"/>
                <a:cs typeface="Georgia"/>
              </a:rPr>
              <a:t>Pada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struktur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pola</a:t>
            </a:r>
            <a:r>
              <a:rPr sz="2800" spc="-10" dirty="0">
                <a:latin typeface="Georgia"/>
                <a:cs typeface="Georgia"/>
              </a:rPr>
              <a:t> kristal</a:t>
            </a:r>
            <a:r>
              <a:rPr sz="2800" spc="-5" dirty="0">
                <a:latin typeface="Georgia"/>
                <a:cs typeface="Georgia"/>
              </a:rPr>
              <a:t> dgn</a:t>
            </a:r>
            <a:r>
              <a:rPr sz="2800" spc="2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ion-ion </a:t>
            </a:r>
            <a:r>
              <a:rPr sz="2800" b="1" i="1" spc="-5" dirty="0">
                <a:latin typeface="Georgia"/>
                <a:cs typeface="Georgia"/>
              </a:rPr>
              <a:t>yg </a:t>
            </a:r>
            <a:r>
              <a:rPr sz="2800" b="1" i="1" dirty="0">
                <a:latin typeface="Georgia"/>
                <a:cs typeface="Georgia"/>
              </a:rPr>
              <a:t> </a:t>
            </a:r>
            <a:r>
              <a:rPr sz="2800" b="1" i="1" spc="-5" dirty="0">
                <a:latin typeface="Georgia"/>
                <a:cs typeface="Georgia"/>
              </a:rPr>
              <a:t>terletak </a:t>
            </a:r>
            <a:r>
              <a:rPr sz="2800" b="1" i="1" spc="-10" dirty="0">
                <a:latin typeface="Georgia"/>
                <a:cs typeface="Georgia"/>
              </a:rPr>
              <a:t>berdekatan</a:t>
            </a:r>
            <a:r>
              <a:rPr sz="2800" spc="-10" dirty="0">
                <a:latin typeface="Georgia"/>
                <a:cs typeface="Georgia"/>
              </a:rPr>
              <a:t>, </a:t>
            </a:r>
            <a:r>
              <a:rPr sz="2800" spc="-5" dirty="0">
                <a:latin typeface="Georgia"/>
                <a:cs typeface="Georgia"/>
              </a:rPr>
              <a:t>dlm </a:t>
            </a:r>
            <a:r>
              <a:rPr sz="2800" spc="-10" dirty="0">
                <a:latin typeface="Georgia"/>
                <a:cs typeface="Georgia"/>
              </a:rPr>
              <a:t>struktur </a:t>
            </a:r>
            <a:r>
              <a:rPr sz="2800" spc="-5" dirty="0">
                <a:latin typeface="Georgia"/>
                <a:cs typeface="Georgia"/>
              </a:rPr>
              <a:t>pola yg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bebas </a:t>
            </a:r>
            <a:r>
              <a:rPr sz="2800" spc="-5" dirty="0">
                <a:latin typeface="Georgia"/>
                <a:cs typeface="Georgia"/>
              </a:rPr>
              <a:t>dari </a:t>
            </a:r>
            <a:r>
              <a:rPr sz="2800" spc="-10" dirty="0">
                <a:latin typeface="Georgia"/>
                <a:cs typeface="Georgia"/>
              </a:rPr>
              <a:t>atom-atom tidak murni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akan </a:t>
            </a:r>
            <a:r>
              <a:rPr sz="2800" spc="-5" dirty="0">
                <a:latin typeface="Georgia"/>
                <a:cs typeface="Georgia"/>
              </a:rPr>
              <a:t> mengganggu pola geometris </a:t>
            </a:r>
            <a:r>
              <a:rPr sz="2800" spc="-10" dirty="0">
                <a:latin typeface="Georgia"/>
                <a:cs typeface="Georgia"/>
              </a:rPr>
              <a:t>tsb, rugi-rugi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dielektrik</a:t>
            </a:r>
            <a:r>
              <a:rPr sz="2800" spc="-5" dirty="0">
                <a:latin typeface="Georgia"/>
                <a:cs typeface="Georgia"/>
              </a:rPr>
              <a:t> yg </a:t>
            </a:r>
            <a:r>
              <a:rPr sz="2800" spc="-10" dirty="0">
                <a:latin typeface="Georgia"/>
                <a:cs typeface="Georgia"/>
              </a:rPr>
              <a:t>terhitung</a:t>
            </a:r>
            <a:r>
              <a:rPr sz="2800" spc="-5" dirty="0">
                <a:latin typeface="Georgia"/>
                <a:cs typeface="Georgia"/>
              </a:rPr>
              <a:t> kecil.</a:t>
            </a:r>
            <a:endParaRPr sz="2800">
              <a:latin typeface="Georgia"/>
              <a:cs typeface="Georgia"/>
            </a:endParaRPr>
          </a:p>
          <a:p>
            <a:pPr marL="267335" marR="254635" indent="-255270" algn="just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temperatur </a:t>
            </a:r>
            <a:r>
              <a:rPr sz="2800" spc="-5" dirty="0">
                <a:latin typeface="Georgia"/>
                <a:cs typeface="Georgia"/>
              </a:rPr>
              <a:t>yg lebih tinggi, </a:t>
            </a:r>
            <a:r>
              <a:rPr sz="2800" spc="-10" dirty="0">
                <a:latin typeface="Georgia"/>
                <a:cs typeface="Georgia"/>
              </a:rPr>
              <a:t>substansi </a:t>
            </a:r>
            <a:r>
              <a:rPr sz="2800" spc="-5" dirty="0">
                <a:latin typeface="Georgia"/>
                <a:cs typeface="Georgia"/>
              </a:rPr>
              <a:t>ini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menyerap energi yg </a:t>
            </a:r>
            <a:r>
              <a:rPr sz="2800" spc="-10" dirty="0">
                <a:latin typeface="Georgia"/>
                <a:cs typeface="Georgia"/>
              </a:rPr>
              <a:t>terdisipasi </a:t>
            </a:r>
            <a:r>
              <a:rPr sz="2800" spc="-5" dirty="0">
                <a:latin typeface="Georgia"/>
                <a:cs typeface="Georgia"/>
              </a:rPr>
              <a:t>dalam </a:t>
            </a:r>
            <a:r>
              <a:rPr sz="2800" spc="-10" dirty="0">
                <a:latin typeface="Georgia"/>
                <a:cs typeface="Georgia"/>
              </a:rPr>
              <a:t>bentuk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panas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terjadi krn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arus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bocor.</a:t>
            </a:r>
            <a:endParaRPr sz="2800">
              <a:latin typeface="Georgia"/>
              <a:cs typeface="Georgia"/>
            </a:endParaRPr>
          </a:p>
          <a:p>
            <a:pPr marL="267335" marR="5080" indent="-255270" algn="just">
              <a:lnSpc>
                <a:spcPct val="100000"/>
              </a:lnSpc>
              <a:spcBef>
                <a:spcPts val="285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Substansi </a:t>
            </a:r>
            <a:r>
              <a:rPr sz="2800" spc="-5" dirty="0">
                <a:latin typeface="Georgia"/>
                <a:cs typeface="Georgia"/>
              </a:rPr>
              <a:t>jenis ini </a:t>
            </a:r>
            <a:r>
              <a:rPr sz="2800" spc="-10" dirty="0">
                <a:latin typeface="Georgia"/>
                <a:cs typeface="Georgia"/>
              </a:rPr>
              <a:t>terdiri dari </a:t>
            </a:r>
            <a:r>
              <a:rPr sz="2800" spc="-5" dirty="0">
                <a:latin typeface="Georgia"/>
                <a:cs typeface="Georgia"/>
              </a:rPr>
              <a:t>kelompok </a:t>
            </a:r>
            <a:r>
              <a:rPr sz="2800" spc="-10" dirty="0">
                <a:latin typeface="Georgia"/>
                <a:cs typeface="Georgia"/>
              </a:rPr>
              <a:t>bahan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kristal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campuran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anorganik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020" y="1174585"/>
            <a:ext cx="7917180" cy="522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18161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5" dirty="0">
                <a:latin typeface="Georgia"/>
                <a:cs typeface="Georgia"/>
              </a:rPr>
              <a:t>Grup dari </a:t>
            </a:r>
            <a:r>
              <a:rPr sz="2800" spc="-10" dirty="0">
                <a:latin typeface="Georgia"/>
                <a:cs typeface="Georgia"/>
              </a:rPr>
              <a:t>struktur </a:t>
            </a:r>
            <a:r>
              <a:rPr sz="2800" b="1" i="1" spc="-10" dirty="0">
                <a:latin typeface="Georgia"/>
                <a:cs typeface="Georgia"/>
              </a:rPr>
              <a:t>kristal dielektrik </a:t>
            </a:r>
            <a:r>
              <a:rPr sz="2800" b="1" i="1" spc="-5" dirty="0">
                <a:latin typeface="Georgia"/>
                <a:cs typeface="Georgia"/>
              </a:rPr>
              <a:t>yg </a:t>
            </a:r>
            <a:r>
              <a:rPr sz="2800" b="1" i="1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renggang </a:t>
            </a:r>
            <a:r>
              <a:rPr sz="2800" spc="-5" dirty="0">
                <a:latin typeface="Georgia"/>
                <a:cs typeface="Georgia"/>
              </a:rPr>
              <a:t>mengandung sejumlah </a:t>
            </a:r>
            <a:r>
              <a:rPr sz="2800" spc="-10" dirty="0">
                <a:latin typeface="Georgia"/>
                <a:cs typeface="Georgia"/>
              </a:rPr>
              <a:t>substansi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i="1" spc="-10" dirty="0">
                <a:latin typeface="Georgia"/>
                <a:cs typeface="Georgia"/>
              </a:rPr>
              <a:t>crystalline</a:t>
            </a:r>
            <a:r>
              <a:rPr sz="2800" i="1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menunjukkan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polarisasi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relaksasi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menyebabkan rugi-rugi </a:t>
            </a:r>
            <a:r>
              <a:rPr sz="2800" spc="-5" dirty="0">
                <a:latin typeface="Georgia"/>
                <a:cs typeface="Georgia"/>
              </a:rPr>
              <a:t>dielektrik yg tinggi.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Contoh </a:t>
            </a:r>
            <a:r>
              <a:rPr sz="2800" dirty="0">
                <a:latin typeface="Georgia"/>
                <a:cs typeface="Georgia"/>
              </a:rPr>
              <a:t>: </a:t>
            </a:r>
            <a:r>
              <a:rPr sz="2800" spc="-10" dirty="0">
                <a:latin typeface="Georgia"/>
                <a:cs typeface="Georgia"/>
              </a:rPr>
              <a:t>mullite (termasuk </a:t>
            </a:r>
            <a:r>
              <a:rPr sz="2800" spc="-5" dirty="0">
                <a:latin typeface="Georgia"/>
                <a:cs typeface="Georgia"/>
              </a:rPr>
              <a:t>dlm </a:t>
            </a:r>
            <a:r>
              <a:rPr sz="2800" spc="-10" dirty="0">
                <a:latin typeface="Georgia"/>
                <a:cs typeface="Georgia"/>
              </a:rPr>
              <a:t>material </a:t>
            </a:r>
            <a:r>
              <a:rPr sz="2800" spc="-5" dirty="0">
                <a:latin typeface="Georgia"/>
                <a:cs typeface="Georgia"/>
              </a:rPr>
              <a:t> porselen),</a:t>
            </a:r>
            <a:r>
              <a:rPr sz="2800" spc="-10" dirty="0">
                <a:latin typeface="Georgia"/>
                <a:cs typeface="Georgia"/>
              </a:rPr>
              <a:t> cordierite,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beta-alumina</a:t>
            </a:r>
            <a:endParaRPr sz="2800">
              <a:latin typeface="Georgia"/>
              <a:cs typeface="Georgia"/>
            </a:endParaRPr>
          </a:p>
          <a:p>
            <a:pPr marL="267335" marR="5080" indent="-25527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5" dirty="0">
                <a:latin typeface="Georgia"/>
                <a:cs typeface="Georgia"/>
              </a:rPr>
              <a:t>Jumlah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ion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berperan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polarisasi relaksasi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naik </a:t>
            </a:r>
            <a:r>
              <a:rPr sz="2800" spc="-5" dirty="0">
                <a:latin typeface="Georgia"/>
                <a:cs typeface="Georgia"/>
              </a:rPr>
              <a:t>secara </a:t>
            </a:r>
            <a:r>
              <a:rPr sz="2800" spc="-10" dirty="0">
                <a:latin typeface="Georgia"/>
                <a:cs typeface="Georgia"/>
              </a:rPr>
              <a:t>terus </a:t>
            </a:r>
            <a:r>
              <a:rPr sz="2800" spc="-5" dirty="0">
                <a:latin typeface="Georgia"/>
                <a:cs typeface="Georgia"/>
              </a:rPr>
              <a:t>menerus dgn </a:t>
            </a:r>
            <a:r>
              <a:rPr sz="2800" spc="-10" dirty="0">
                <a:latin typeface="Georgia"/>
                <a:cs typeface="Georgia"/>
              </a:rPr>
              <a:t>kenaikan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temperatur.</a:t>
            </a:r>
            <a:endParaRPr sz="2800">
              <a:latin typeface="Georgia"/>
              <a:cs typeface="Georgia"/>
            </a:endParaRPr>
          </a:p>
          <a:p>
            <a:pPr marL="267335" marR="441325" indent="-25527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dielektrik </a:t>
            </a:r>
            <a:r>
              <a:rPr sz="2800" dirty="0">
                <a:latin typeface="Georgia"/>
                <a:cs typeface="Georgia"/>
              </a:rPr>
              <a:t>dlm </a:t>
            </a:r>
            <a:r>
              <a:rPr sz="2800" spc="-10" dirty="0">
                <a:latin typeface="Georgia"/>
                <a:cs typeface="Georgia"/>
              </a:rPr>
              <a:t>substansi </a:t>
            </a:r>
            <a:r>
              <a:rPr sz="2800" spc="-5" dirty="0">
                <a:latin typeface="Georgia"/>
                <a:cs typeface="Georgia"/>
              </a:rPr>
              <a:t>ion yg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berbentuk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bebas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(kaca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anorganik)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disebabkan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oleh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polarisasi </a:t>
            </a:r>
            <a:r>
              <a:rPr sz="2800" spc="-5" dirty="0">
                <a:latin typeface="Georgia"/>
                <a:cs typeface="Georgia"/>
              </a:rPr>
              <a:t>dan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konduksi</a:t>
            </a:r>
            <a:r>
              <a:rPr sz="2800" spc="-10" dirty="0">
                <a:latin typeface="Georgia"/>
                <a:cs typeface="Georgia"/>
              </a:rPr>
              <a:t> listrik.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820" y="1032382"/>
            <a:ext cx="8854440" cy="5221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72263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dielektrik pada </a:t>
            </a:r>
            <a:r>
              <a:rPr sz="2800" spc="-10" dirty="0">
                <a:latin typeface="Georgia"/>
                <a:cs typeface="Georgia"/>
              </a:rPr>
              <a:t>material </a:t>
            </a:r>
            <a:r>
              <a:rPr sz="2800" spc="-5" dirty="0">
                <a:latin typeface="Georgia"/>
                <a:cs typeface="Georgia"/>
              </a:rPr>
              <a:t>kaca </a:t>
            </a:r>
            <a:r>
              <a:rPr sz="2800" spc="-10" dirty="0">
                <a:latin typeface="Georgia"/>
                <a:cs typeface="Georgia"/>
              </a:rPr>
              <a:t>dibedakan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berdasarkan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mekanismenya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:</a:t>
            </a:r>
            <a:endParaRPr sz="2800">
              <a:latin typeface="Georgia"/>
              <a:cs typeface="Georgia"/>
            </a:endParaRPr>
          </a:p>
          <a:p>
            <a:pPr marL="628650" marR="379730" lvl="1" indent="-373380">
              <a:lnSpc>
                <a:spcPct val="99900"/>
              </a:lnSpc>
              <a:spcBef>
                <a:spcPts val="305"/>
              </a:spcBef>
              <a:buClr>
                <a:srgbClr val="9F4CA2"/>
              </a:buClr>
              <a:buAutoNum type="alphaLcPeriod"/>
              <a:tabLst>
                <a:tab pos="629285" algn="l"/>
              </a:tabLst>
            </a:pPr>
            <a:r>
              <a:rPr sz="2800" i="1" spc="-10" dirty="0">
                <a:latin typeface="Georgia"/>
                <a:cs typeface="Georgia"/>
              </a:rPr>
              <a:t>Rugi-rugi </a:t>
            </a:r>
            <a:r>
              <a:rPr sz="2800" i="1" spc="-5" dirty="0">
                <a:latin typeface="Georgia"/>
                <a:cs typeface="Georgia"/>
              </a:rPr>
              <a:t>yg </a:t>
            </a:r>
            <a:r>
              <a:rPr sz="2800" i="1" spc="-10" dirty="0">
                <a:latin typeface="Georgia"/>
                <a:cs typeface="Georgia"/>
              </a:rPr>
              <a:t>tdk </a:t>
            </a:r>
            <a:r>
              <a:rPr sz="2800" i="1" spc="-5" dirty="0">
                <a:latin typeface="Georgia"/>
                <a:cs typeface="Georgia"/>
              </a:rPr>
              <a:t>terlalu </a:t>
            </a:r>
            <a:r>
              <a:rPr sz="2800" i="1" spc="-10" dirty="0">
                <a:latin typeface="Georgia"/>
                <a:cs typeface="Georgia"/>
              </a:rPr>
              <a:t>bergantungan </a:t>
            </a:r>
            <a:r>
              <a:rPr sz="2800" i="1" spc="-5" dirty="0">
                <a:latin typeface="Georgia"/>
                <a:cs typeface="Georgia"/>
              </a:rPr>
              <a:t>pada </a:t>
            </a:r>
            <a:r>
              <a:rPr sz="2800" i="1" dirty="0">
                <a:latin typeface="Georgia"/>
                <a:cs typeface="Georgia"/>
              </a:rPr>
              <a:t> </a:t>
            </a:r>
            <a:r>
              <a:rPr sz="2800" i="1" spc="-5" dirty="0">
                <a:latin typeface="Georgia"/>
                <a:cs typeface="Georgia"/>
              </a:rPr>
              <a:t>temperatur</a:t>
            </a:r>
            <a:r>
              <a:rPr sz="2800" spc="-5" dirty="0">
                <a:latin typeface="Georgia"/>
                <a:cs typeface="Georgia"/>
              </a:rPr>
              <a:t>,</a:t>
            </a:r>
            <a:r>
              <a:rPr sz="2800" spc="-10" dirty="0">
                <a:latin typeface="Georgia"/>
                <a:cs typeface="Georgia"/>
              </a:rPr>
              <a:t> melainkan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bertambah</a:t>
            </a:r>
            <a:r>
              <a:rPr sz="2800" spc="-5" dirty="0">
                <a:latin typeface="Georgia"/>
                <a:cs typeface="Georgia"/>
              </a:rPr>
              <a:t> meningkat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sebanding dgn frekuensi (tangen kehilangan </a:t>
            </a:r>
            <a:r>
              <a:rPr sz="2800" spc="-10" dirty="0">
                <a:latin typeface="Georgia"/>
                <a:cs typeface="Georgia"/>
              </a:rPr>
              <a:t>tidak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bergantung </a:t>
            </a:r>
            <a:r>
              <a:rPr sz="2800" spc="-5" dirty="0">
                <a:latin typeface="Georgia"/>
                <a:cs typeface="Georgia"/>
              </a:rPr>
              <a:t>pada frekuensi). </a:t>
            </a: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ini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ditentukan</a:t>
            </a:r>
            <a:r>
              <a:rPr sz="2800" spc="-5" dirty="0">
                <a:latin typeface="Georgia"/>
                <a:cs typeface="Georgia"/>
              </a:rPr>
              <a:t> oleh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i="1" spc="-10" dirty="0">
                <a:latin typeface="Georgia"/>
                <a:cs typeface="Georgia"/>
              </a:rPr>
              <a:t>polarisasi relaksasi</a:t>
            </a:r>
            <a:r>
              <a:rPr sz="2800" spc="-10" dirty="0">
                <a:latin typeface="Georgia"/>
                <a:cs typeface="Georgia"/>
              </a:rPr>
              <a:t>.</a:t>
            </a:r>
            <a:endParaRPr sz="2800">
              <a:latin typeface="Georgia"/>
              <a:cs typeface="Georgia"/>
            </a:endParaRPr>
          </a:p>
          <a:p>
            <a:pPr marL="628650" marR="5080" lvl="1" indent="-37338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AutoNum type="alphaLcPeriod"/>
              <a:tabLst>
                <a:tab pos="629285" algn="l"/>
              </a:tabLst>
            </a:pPr>
            <a:r>
              <a:rPr sz="2800" i="1" spc="-10" dirty="0">
                <a:latin typeface="Georgia"/>
                <a:cs typeface="Georgia"/>
              </a:rPr>
              <a:t>Rugi-rugi </a:t>
            </a:r>
            <a:r>
              <a:rPr sz="2800" i="1" spc="-5" dirty="0">
                <a:latin typeface="Georgia"/>
                <a:cs typeface="Georgia"/>
              </a:rPr>
              <a:t>yg </a:t>
            </a:r>
            <a:r>
              <a:rPr sz="2800" i="1" spc="-10" dirty="0">
                <a:latin typeface="Georgia"/>
                <a:cs typeface="Georgia"/>
              </a:rPr>
              <a:t>meningkat </a:t>
            </a:r>
            <a:r>
              <a:rPr sz="2800" i="1" spc="-5" dirty="0">
                <a:latin typeface="Georgia"/>
                <a:cs typeface="Georgia"/>
              </a:rPr>
              <a:t>drastis dgn temperatur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sesuai dgn hukum eksponensial, </a:t>
            </a:r>
            <a:r>
              <a:rPr sz="2800" spc="-10" dirty="0">
                <a:latin typeface="Georgia"/>
                <a:cs typeface="Georgia"/>
              </a:rPr>
              <a:t>namun </a:t>
            </a:r>
            <a:r>
              <a:rPr sz="2800" spc="-5" dirty="0">
                <a:latin typeface="Georgia"/>
                <a:cs typeface="Georgia"/>
              </a:rPr>
              <a:t>memiliki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sedikit </a:t>
            </a:r>
            <a:r>
              <a:rPr sz="2800" spc="-10" dirty="0">
                <a:latin typeface="Georgia"/>
                <a:cs typeface="Georgia"/>
              </a:rPr>
              <a:t>ketergantungan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terhadap</a:t>
            </a:r>
            <a:r>
              <a:rPr sz="2800" spc="-5" dirty="0">
                <a:latin typeface="Georgia"/>
                <a:cs typeface="Georgia"/>
              </a:rPr>
              <a:t> frekuensi </a:t>
            </a:r>
            <a:r>
              <a:rPr sz="2800" spc="-10" dirty="0">
                <a:latin typeface="Georgia"/>
                <a:cs typeface="Georgia"/>
              </a:rPr>
              <a:t>(tangen </a:t>
            </a:r>
            <a:r>
              <a:rPr sz="2800" spc="-5" dirty="0">
                <a:latin typeface="Georgia"/>
                <a:cs typeface="Georgia"/>
              </a:rPr>
              <a:t> kehilangan </a:t>
            </a:r>
            <a:r>
              <a:rPr sz="2800" spc="-10" dirty="0">
                <a:latin typeface="Georgia"/>
                <a:cs typeface="Georgia"/>
              </a:rPr>
              <a:t>menurun </a:t>
            </a:r>
            <a:r>
              <a:rPr sz="2800" spc="-5" dirty="0">
                <a:latin typeface="Georgia"/>
                <a:cs typeface="Georgia"/>
              </a:rPr>
              <a:t>dgn </a:t>
            </a:r>
            <a:r>
              <a:rPr sz="2800" spc="-10" dirty="0">
                <a:latin typeface="Georgia"/>
                <a:cs typeface="Georgia"/>
              </a:rPr>
              <a:t>kenaikan </a:t>
            </a:r>
            <a:r>
              <a:rPr sz="2800" spc="-5" dirty="0">
                <a:latin typeface="Georgia"/>
                <a:cs typeface="Georgia"/>
              </a:rPr>
              <a:t>frekuensi). </a:t>
            </a:r>
            <a:r>
              <a:rPr sz="2800" spc="-10" dirty="0">
                <a:latin typeface="Georgia"/>
                <a:cs typeface="Georgia"/>
              </a:rPr>
              <a:t>Rugi-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rugi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ini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ditentukan </a:t>
            </a:r>
            <a:r>
              <a:rPr sz="2800" dirty="0">
                <a:latin typeface="Georgia"/>
                <a:cs typeface="Georgia"/>
              </a:rPr>
              <a:t>oleh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i="1" spc="-5" dirty="0">
                <a:latin typeface="Georgia"/>
                <a:cs typeface="Georgia"/>
              </a:rPr>
              <a:t>gerakan</a:t>
            </a:r>
            <a:r>
              <a:rPr sz="2800" i="1" spc="-10" dirty="0">
                <a:latin typeface="Georgia"/>
                <a:cs typeface="Georgia"/>
              </a:rPr>
              <a:t> pada ikatan</a:t>
            </a:r>
            <a:r>
              <a:rPr sz="2800" i="1" spc="-15" dirty="0">
                <a:latin typeface="Georgia"/>
                <a:cs typeface="Georgia"/>
              </a:rPr>
              <a:t> </a:t>
            </a:r>
            <a:r>
              <a:rPr sz="2800" i="1" spc="-5" dirty="0">
                <a:latin typeface="Georgia"/>
                <a:cs typeface="Georgia"/>
              </a:rPr>
              <a:t>ion</a:t>
            </a:r>
            <a:r>
              <a:rPr sz="2800" spc="-5" dirty="0">
                <a:latin typeface="Georgia"/>
                <a:cs typeface="Georgia"/>
              </a:rPr>
              <a:t>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504" y="861021"/>
            <a:ext cx="27952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Feroelektrik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45020" y="1746262"/>
            <a:ext cx="7912734" cy="3903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513715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Memiliki </a:t>
            </a:r>
            <a:r>
              <a:rPr sz="2800" spc="-5" dirty="0">
                <a:latin typeface="Georgia"/>
                <a:cs typeface="Georgia"/>
              </a:rPr>
              <a:t>ciri </a:t>
            </a:r>
            <a:r>
              <a:rPr sz="2800" spc="-10" dirty="0">
                <a:latin typeface="Georgia"/>
                <a:cs typeface="Georgia"/>
              </a:rPr>
              <a:t>polarisasi </a:t>
            </a:r>
            <a:r>
              <a:rPr sz="2800" spc="-5" dirty="0">
                <a:latin typeface="Georgia"/>
                <a:cs typeface="Georgia"/>
              </a:rPr>
              <a:t>yg bersifat spontan yg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membuat material </a:t>
            </a:r>
            <a:r>
              <a:rPr sz="2800" spc="-5" dirty="0">
                <a:latin typeface="Georgia"/>
                <a:cs typeface="Georgia"/>
              </a:rPr>
              <a:t>tsb </a:t>
            </a:r>
            <a:r>
              <a:rPr sz="2800" spc="-10" dirty="0">
                <a:latin typeface="Georgia"/>
                <a:cs typeface="Georgia"/>
              </a:rPr>
              <a:t>berada </a:t>
            </a:r>
            <a:r>
              <a:rPr sz="2800" spc="-5" dirty="0">
                <a:latin typeface="Georgia"/>
                <a:cs typeface="Georgia"/>
              </a:rPr>
              <a:t>dlm </a:t>
            </a:r>
            <a:r>
              <a:rPr sz="2800" spc="-10" dirty="0">
                <a:latin typeface="Georgia"/>
                <a:cs typeface="Georgia"/>
              </a:rPr>
              <a:t>rentang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temperatur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tertentu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sampai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titik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Curie.</a:t>
            </a:r>
            <a:endParaRPr sz="2800">
              <a:latin typeface="Georgia"/>
              <a:cs typeface="Georgia"/>
            </a:endParaRPr>
          </a:p>
          <a:p>
            <a:pPr marL="267335" marR="5080" indent="-25527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dielektrik </a:t>
            </a:r>
            <a:r>
              <a:rPr sz="2800" spc="-10" dirty="0">
                <a:latin typeface="Georgia"/>
                <a:cs typeface="Georgia"/>
              </a:rPr>
              <a:t>berubah </a:t>
            </a:r>
            <a:r>
              <a:rPr sz="2800" spc="-5" dirty="0">
                <a:latin typeface="Georgia"/>
                <a:cs typeface="Georgia"/>
              </a:rPr>
              <a:t>sedikit pada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temperatur</a:t>
            </a:r>
            <a:r>
              <a:rPr sz="2800" spc="7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di</a:t>
            </a:r>
            <a:r>
              <a:rPr sz="2800" spc="8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daerah</a:t>
            </a:r>
            <a:r>
              <a:rPr sz="2800" spc="8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polarisasi</a:t>
            </a:r>
            <a:r>
              <a:rPr sz="2800" spc="8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spontan,</a:t>
            </a:r>
            <a:r>
              <a:rPr sz="2800" spc="8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&amp; 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turun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drastis</a:t>
            </a:r>
            <a:r>
              <a:rPr sz="2800" spc="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saat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temperatur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15" dirty="0">
                <a:latin typeface="Georgia"/>
                <a:cs typeface="Georgia"/>
              </a:rPr>
              <a:t>naik 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melewati </a:t>
            </a:r>
            <a:r>
              <a:rPr sz="2800" spc="-10" dirty="0">
                <a:latin typeface="Georgia"/>
                <a:cs typeface="Georgia"/>
              </a:rPr>
              <a:t>titik Curie, </a:t>
            </a:r>
            <a:r>
              <a:rPr sz="2800" spc="-5" dirty="0">
                <a:latin typeface="Georgia"/>
                <a:cs typeface="Georgia"/>
              </a:rPr>
              <a:t>setelah melewati </a:t>
            </a:r>
            <a:r>
              <a:rPr sz="2800" spc="-10" dirty="0">
                <a:latin typeface="Georgia"/>
                <a:cs typeface="Georgia"/>
              </a:rPr>
              <a:t>titik </a:t>
            </a:r>
            <a:r>
              <a:rPr sz="2800" spc="-5" dirty="0">
                <a:latin typeface="Georgia"/>
                <a:cs typeface="Georgia"/>
              </a:rPr>
              <a:t>ini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material </a:t>
            </a:r>
            <a:r>
              <a:rPr sz="2800" spc="-5" dirty="0">
                <a:latin typeface="Georgia"/>
                <a:cs typeface="Georgia"/>
              </a:rPr>
              <a:t>mengalami kehilangan sifat </a:t>
            </a:r>
            <a:r>
              <a:rPr sz="2800" spc="-10" dirty="0">
                <a:latin typeface="Georgia"/>
                <a:cs typeface="Georgia"/>
              </a:rPr>
              <a:t>feroelektrik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dan</a:t>
            </a:r>
            <a:r>
              <a:rPr sz="2800" spc="-10" dirty="0">
                <a:latin typeface="Georgia"/>
                <a:cs typeface="Georgia"/>
              </a:rPr>
              <a:t> polarisasi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terhenti.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504" y="753021"/>
            <a:ext cx="43307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Material</a:t>
            </a:r>
            <a:r>
              <a:rPr sz="4000" spc="-85" dirty="0"/>
              <a:t> </a:t>
            </a:r>
            <a:r>
              <a:rPr sz="4000" spc="-10" dirty="0"/>
              <a:t>Campuran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73659" y="1746262"/>
            <a:ext cx="7981315" cy="35090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7335" marR="69850" indent="-255270">
              <a:lnSpc>
                <a:spcPct val="99700"/>
              </a:lnSpc>
              <a:spcBef>
                <a:spcPts val="11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5" dirty="0">
                <a:latin typeface="Georgia"/>
                <a:cs typeface="Georgia"/>
              </a:rPr>
              <a:t>Kelompok </a:t>
            </a:r>
            <a:r>
              <a:rPr sz="2800" spc="-10" dirty="0">
                <a:latin typeface="Georgia"/>
                <a:cs typeface="Georgia"/>
              </a:rPr>
              <a:t>zat padat </a:t>
            </a:r>
            <a:r>
              <a:rPr sz="2800" spc="-5" dirty="0">
                <a:latin typeface="Georgia"/>
                <a:cs typeface="Georgia"/>
              </a:rPr>
              <a:t>ini </a:t>
            </a:r>
            <a:r>
              <a:rPr sz="2800" spc="-10" dirty="0">
                <a:latin typeface="Georgia"/>
                <a:cs typeface="Georgia"/>
              </a:rPr>
              <a:t>berperan </a:t>
            </a:r>
            <a:r>
              <a:rPr sz="2800" spc="-5" dirty="0">
                <a:latin typeface="Georgia"/>
                <a:cs typeface="Georgia"/>
              </a:rPr>
              <a:t>sbg dielektrik,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juga </a:t>
            </a:r>
            <a:r>
              <a:rPr sz="2800" spc="-10" dirty="0">
                <a:latin typeface="Georgia"/>
                <a:cs typeface="Georgia"/>
              </a:rPr>
              <a:t>terdiri dari material </a:t>
            </a:r>
            <a:r>
              <a:rPr sz="2800" spc="-5" dirty="0">
                <a:latin typeface="Georgia"/>
                <a:cs typeface="Georgia"/>
              </a:rPr>
              <a:t>yg komposisinya </a:t>
            </a:r>
            <a:r>
              <a:rPr sz="2800" spc="-10" dirty="0">
                <a:latin typeface="Georgia"/>
                <a:cs typeface="Georgia"/>
              </a:rPr>
              <a:t>terdiri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paling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sedikit </a:t>
            </a:r>
            <a:r>
              <a:rPr sz="2800" spc="-10" dirty="0">
                <a:latin typeface="Georgia"/>
                <a:cs typeface="Georgia"/>
              </a:rPr>
              <a:t>gabungan </a:t>
            </a:r>
            <a:r>
              <a:rPr sz="2800" spc="-5" dirty="0">
                <a:latin typeface="Georgia"/>
                <a:cs typeface="Georgia"/>
              </a:rPr>
              <a:t>dua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komponen.</a:t>
            </a:r>
            <a:endParaRPr sz="2800">
              <a:latin typeface="Georgia"/>
              <a:cs typeface="Georgia"/>
            </a:endParaRPr>
          </a:p>
          <a:p>
            <a:pPr marL="267335" marR="152400" indent="-255270">
              <a:lnSpc>
                <a:spcPct val="99800"/>
              </a:lnSpc>
              <a:spcBef>
                <a:spcPts val="309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5" dirty="0">
                <a:latin typeface="Georgia"/>
                <a:cs typeface="Georgia"/>
              </a:rPr>
              <a:t>Sifat dielektrik heterogen </a:t>
            </a:r>
            <a:r>
              <a:rPr sz="2800" spc="-10" dirty="0">
                <a:latin typeface="Georgia"/>
                <a:cs typeface="Georgia"/>
              </a:rPr>
              <a:t>terutama dimiliki </a:t>
            </a:r>
            <a:r>
              <a:rPr sz="2800" spc="-5" dirty="0">
                <a:latin typeface="Georgia"/>
                <a:cs typeface="Georgia"/>
              </a:rPr>
              <a:t>oleh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material keramik. Beberapa </a:t>
            </a:r>
            <a:r>
              <a:rPr sz="2800" spc="-5" dirty="0">
                <a:latin typeface="Georgia"/>
                <a:cs typeface="Georgia"/>
              </a:rPr>
              <a:t>jenis </a:t>
            </a:r>
            <a:r>
              <a:rPr sz="2800" spc="-10" dirty="0">
                <a:latin typeface="Georgia"/>
                <a:cs typeface="Georgia"/>
              </a:rPr>
              <a:t>keramik </a:t>
            </a:r>
            <a:r>
              <a:rPr sz="2800" spc="-5" dirty="0">
                <a:latin typeface="Georgia"/>
                <a:cs typeface="Georgia"/>
              </a:rPr>
              <a:t> menunjukkan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sistem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multifase gabungan.</a:t>
            </a:r>
            <a:endParaRPr sz="2800">
              <a:latin typeface="Georgia"/>
              <a:cs typeface="Georgia"/>
            </a:endParaRPr>
          </a:p>
          <a:p>
            <a:pPr marL="267335" marR="5080" indent="-255270">
              <a:lnSpc>
                <a:spcPct val="100000"/>
              </a:lnSpc>
              <a:spcBef>
                <a:spcPts val="285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Struktur keramik dapat berupa </a:t>
            </a:r>
            <a:r>
              <a:rPr sz="2800" spc="-5" dirty="0">
                <a:latin typeface="Georgia"/>
                <a:cs typeface="Georgia"/>
              </a:rPr>
              <a:t>crystalline, glassy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(seperti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kaca),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&amp;</a:t>
            </a:r>
            <a:r>
              <a:rPr sz="2800" spc="-5" dirty="0">
                <a:latin typeface="Georgia"/>
                <a:cs typeface="Georgia"/>
              </a:rPr>
              <a:t> fase </a:t>
            </a:r>
            <a:r>
              <a:rPr sz="2800" dirty="0">
                <a:latin typeface="Georgia"/>
                <a:cs typeface="Georgia"/>
              </a:rPr>
              <a:t>dlm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bentuk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gas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020" y="1604060"/>
            <a:ext cx="7559675" cy="3940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508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material keramik </a:t>
            </a:r>
            <a:r>
              <a:rPr sz="2800" spc="-5" dirty="0">
                <a:latin typeface="Georgia"/>
                <a:cs typeface="Georgia"/>
              </a:rPr>
              <a:t>dpt </a:t>
            </a:r>
            <a:r>
              <a:rPr sz="2800" spc="-10" dirty="0">
                <a:latin typeface="Georgia"/>
                <a:cs typeface="Georgia"/>
              </a:rPr>
              <a:t>menjadi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terlampau </a:t>
            </a:r>
            <a:r>
              <a:rPr sz="2800" spc="-5" dirty="0">
                <a:latin typeface="Georgia"/>
                <a:cs typeface="Georgia"/>
              </a:rPr>
              <a:t>tinggi </a:t>
            </a:r>
            <a:r>
              <a:rPr sz="2800" spc="-10" dirty="0">
                <a:latin typeface="Georgia"/>
                <a:cs typeface="Georgia"/>
              </a:rPr>
              <a:t>apabila </a:t>
            </a:r>
            <a:r>
              <a:rPr sz="2800" spc="-5" dirty="0">
                <a:latin typeface="Georgia"/>
                <a:cs typeface="Georgia"/>
              </a:rPr>
              <a:t>pada proses </a:t>
            </a:r>
            <a:r>
              <a:rPr sz="2800" spc="-10" dirty="0">
                <a:latin typeface="Georgia"/>
                <a:cs typeface="Georgia"/>
              </a:rPr>
              <a:t>produksi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terbentuk substansi </a:t>
            </a:r>
            <a:r>
              <a:rPr sz="2800" spc="-5" dirty="0">
                <a:latin typeface="Georgia"/>
                <a:cs typeface="Georgia"/>
              </a:rPr>
              <a:t>semikonduktor yg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menyebabkan</a:t>
            </a:r>
            <a:r>
              <a:rPr sz="2800" spc="-5" dirty="0">
                <a:latin typeface="Georgia"/>
                <a:cs typeface="Georgia"/>
              </a:rPr>
              <a:t> konduksi</a:t>
            </a:r>
            <a:r>
              <a:rPr sz="2800" spc="-10" dirty="0">
                <a:latin typeface="Georgia"/>
                <a:cs typeface="Georgia"/>
              </a:rPr>
              <a:t> listrik</a:t>
            </a:r>
            <a:r>
              <a:rPr sz="2800" spc="-5" dirty="0">
                <a:latin typeface="Georgia"/>
                <a:cs typeface="Georgia"/>
              </a:rPr>
              <a:t> pd</a:t>
            </a:r>
            <a:r>
              <a:rPr sz="2800" spc="-10" dirty="0">
                <a:latin typeface="Georgia"/>
                <a:cs typeface="Georgia"/>
              </a:rPr>
              <a:t> material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tsb.</a:t>
            </a:r>
            <a:endParaRPr sz="2800">
              <a:latin typeface="Georgia"/>
              <a:cs typeface="Georgia"/>
            </a:endParaRPr>
          </a:p>
          <a:p>
            <a:pPr marL="267335" marR="473709" indent="-25527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Kenaikan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rugi-rugi dielektrik</a:t>
            </a:r>
            <a:r>
              <a:rPr sz="2800" spc="-5" dirty="0">
                <a:latin typeface="Georgia"/>
                <a:cs typeface="Georgia"/>
              </a:rPr>
              <a:t> pada</a:t>
            </a:r>
            <a:r>
              <a:rPr sz="2800" spc="-10" dirty="0">
                <a:latin typeface="Georgia"/>
                <a:cs typeface="Georgia"/>
              </a:rPr>
              <a:t> material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keramik </a:t>
            </a:r>
            <a:r>
              <a:rPr sz="2800" spc="-5" dirty="0">
                <a:latin typeface="Georgia"/>
                <a:cs typeface="Georgia"/>
              </a:rPr>
              <a:t>dpt juga </a:t>
            </a:r>
            <a:r>
              <a:rPr sz="2800" spc="-10" dirty="0">
                <a:latin typeface="Georgia"/>
                <a:cs typeface="Georgia"/>
              </a:rPr>
              <a:t>terjadi </a:t>
            </a:r>
            <a:r>
              <a:rPr sz="2800" spc="-5" dirty="0">
                <a:latin typeface="Georgia"/>
                <a:cs typeface="Georgia"/>
              </a:rPr>
              <a:t>krn </a:t>
            </a:r>
            <a:r>
              <a:rPr sz="2800" spc="-10" dirty="0">
                <a:latin typeface="Georgia"/>
                <a:cs typeface="Georgia"/>
              </a:rPr>
              <a:t>penyerapan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kelembapan </a:t>
            </a:r>
            <a:r>
              <a:rPr sz="2800" spc="-5" dirty="0">
                <a:latin typeface="Georgia"/>
                <a:cs typeface="Georgia"/>
              </a:rPr>
              <a:t>ke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dlm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porinya.</a:t>
            </a:r>
            <a:endParaRPr sz="2800">
              <a:latin typeface="Georgia"/>
              <a:cs typeface="Georgia"/>
            </a:endParaRPr>
          </a:p>
          <a:p>
            <a:pPr marL="267335" indent="-255270">
              <a:lnSpc>
                <a:spcPts val="3354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5" dirty="0">
                <a:latin typeface="Georgia"/>
                <a:cs typeface="Georgia"/>
              </a:rPr>
              <a:t>Contoh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lain</a:t>
            </a:r>
            <a:r>
              <a:rPr sz="2800" spc="-10" dirty="0">
                <a:latin typeface="Georgia"/>
                <a:cs typeface="Georgia"/>
              </a:rPr>
              <a:t> material </a:t>
            </a:r>
            <a:r>
              <a:rPr sz="2800" spc="-5" dirty="0">
                <a:latin typeface="Georgia"/>
                <a:cs typeface="Georgia"/>
              </a:rPr>
              <a:t>heterogen</a:t>
            </a:r>
            <a:r>
              <a:rPr sz="2800" spc="-10" dirty="0">
                <a:latin typeface="Georgia"/>
                <a:cs typeface="Georgia"/>
              </a:rPr>
              <a:t> adlh </a:t>
            </a:r>
            <a:r>
              <a:rPr sz="2800" dirty="0">
                <a:latin typeface="Georgia"/>
                <a:cs typeface="Georgia"/>
              </a:rPr>
              <a:t>:</a:t>
            </a:r>
            <a:r>
              <a:rPr sz="2800" spc="-10" dirty="0">
                <a:latin typeface="Georgia"/>
                <a:cs typeface="Georgia"/>
              </a:rPr>
              <a:t> mika,</a:t>
            </a:r>
            <a:endParaRPr sz="2800">
              <a:latin typeface="Georgia"/>
              <a:cs typeface="Georgia"/>
            </a:endParaRPr>
          </a:p>
          <a:p>
            <a:pPr marL="267335">
              <a:lnSpc>
                <a:spcPts val="3354"/>
              </a:lnSpc>
            </a:pPr>
            <a:r>
              <a:rPr sz="2800" i="1" spc="-10" dirty="0">
                <a:latin typeface="Georgia"/>
                <a:cs typeface="Georgia"/>
              </a:rPr>
              <a:t>impregnated</a:t>
            </a:r>
            <a:r>
              <a:rPr sz="2800" i="1" spc="-35" dirty="0">
                <a:latin typeface="Georgia"/>
                <a:cs typeface="Georgia"/>
              </a:rPr>
              <a:t> </a:t>
            </a:r>
            <a:r>
              <a:rPr sz="2800" i="1" spc="-5" dirty="0">
                <a:latin typeface="Georgia"/>
                <a:cs typeface="Georgia"/>
              </a:rPr>
              <a:t>paper.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020" y="1318222"/>
            <a:ext cx="7900670" cy="4794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454025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Sudut</a:t>
            </a:r>
            <a:r>
              <a:rPr sz="2800" spc="-5" dirty="0">
                <a:latin typeface="Georgia"/>
                <a:cs typeface="Georgia"/>
              </a:rPr>
              <a:t> kehilangan </a:t>
            </a:r>
            <a:r>
              <a:rPr sz="2800" spc="-10" dirty="0">
                <a:latin typeface="Georgia"/>
                <a:cs typeface="Georgia"/>
              </a:rPr>
              <a:t>dielektrik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adalah </a:t>
            </a:r>
            <a:r>
              <a:rPr sz="2800" spc="-5" dirty="0">
                <a:latin typeface="Georgia"/>
                <a:cs typeface="Georgia"/>
              </a:rPr>
              <a:t>pelengkap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drpd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sudut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fasa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dielektrik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sampai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90°.</a:t>
            </a:r>
            <a:endParaRPr sz="2800">
              <a:latin typeface="Georgia"/>
              <a:cs typeface="Georgia"/>
            </a:endParaRPr>
          </a:p>
          <a:p>
            <a:pPr marL="267335" marR="5080" indent="-25527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Rugi-rugi </a:t>
            </a:r>
            <a:r>
              <a:rPr sz="2800" spc="-5" dirty="0">
                <a:latin typeface="Georgia"/>
                <a:cs typeface="Georgia"/>
              </a:rPr>
              <a:t>dielektrik yg tingginya melebihi </a:t>
            </a:r>
            <a:r>
              <a:rPr sz="2800" spc="-10" dirty="0">
                <a:latin typeface="Georgia"/>
                <a:cs typeface="Georgia"/>
              </a:rPr>
              <a:t>batas </a:t>
            </a:r>
            <a:r>
              <a:rPr sz="2800" spc="-5" dirty="0">
                <a:latin typeface="Georgia"/>
                <a:cs typeface="Georgia"/>
              </a:rPr>
              <a:t> di </a:t>
            </a:r>
            <a:r>
              <a:rPr sz="2800" dirty="0">
                <a:latin typeface="Georgia"/>
                <a:cs typeface="Georgia"/>
              </a:rPr>
              <a:t>dlm </a:t>
            </a:r>
            <a:r>
              <a:rPr sz="2800" spc="-10" dirty="0">
                <a:latin typeface="Georgia"/>
                <a:cs typeface="Georgia"/>
              </a:rPr>
              <a:t>material </a:t>
            </a:r>
            <a:r>
              <a:rPr sz="2800" spc="-5" dirty="0">
                <a:latin typeface="Georgia"/>
                <a:cs typeface="Georgia"/>
              </a:rPr>
              <a:t>isolasi </a:t>
            </a:r>
            <a:r>
              <a:rPr sz="2800" spc="-10" dirty="0">
                <a:latin typeface="Georgia"/>
                <a:cs typeface="Georgia"/>
              </a:rPr>
              <a:t>menyebabkan panas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berlebihan </a:t>
            </a:r>
            <a:r>
              <a:rPr sz="2800" spc="-5" dirty="0">
                <a:latin typeface="Georgia"/>
                <a:cs typeface="Georgia"/>
              </a:rPr>
              <a:t>dan dpt berujung </a:t>
            </a:r>
            <a:r>
              <a:rPr sz="2800" spc="-10" dirty="0">
                <a:latin typeface="Georgia"/>
                <a:cs typeface="Georgia"/>
              </a:rPr>
              <a:t>pada </a:t>
            </a:r>
            <a:r>
              <a:rPr sz="2800" spc="-5" dirty="0">
                <a:latin typeface="Georgia"/>
                <a:cs typeface="Georgia"/>
              </a:rPr>
              <a:t>kegagalan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termal. Bahkan ketika</a:t>
            </a:r>
            <a:r>
              <a:rPr sz="2800" spc="-5" dirty="0">
                <a:latin typeface="Georgia"/>
                <a:cs typeface="Georgia"/>
              </a:rPr>
              <a:t> tegangan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diaplikasikan </a:t>
            </a:r>
            <a:r>
              <a:rPr sz="2800" spc="-6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bahan tidak </a:t>
            </a:r>
            <a:r>
              <a:rPr sz="2800" spc="-5" dirty="0">
                <a:latin typeface="Georgia"/>
                <a:cs typeface="Georgia"/>
              </a:rPr>
              <a:t>cukup </a:t>
            </a:r>
            <a:r>
              <a:rPr sz="2800" spc="-10" dirty="0">
                <a:latin typeface="Georgia"/>
                <a:cs typeface="Georgia"/>
              </a:rPr>
              <a:t>tinggi </a:t>
            </a:r>
            <a:r>
              <a:rPr sz="2800" spc="-5" dirty="0">
                <a:latin typeface="Georgia"/>
                <a:cs typeface="Georgia"/>
              </a:rPr>
              <a:t>utk </a:t>
            </a:r>
            <a:r>
              <a:rPr sz="2800" spc="-10" dirty="0">
                <a:latin typeface="Georgia"/>
                <a:cs typeface="Georgia"/>
              </a:rPr>
              <a:t>menyebabkan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rugi2 </a:t>
            </a:r>
            <a:r>
              <a:rPr sz="2800" spc="-5" dirty="0">
                <a:latin typeface="Georgia"/>
                <a:cs typeface="Georgia"/>
              </a:rPr>
              <a:t>daya yg dpt </a:t>
            </a:r>
            <a:r>
              <a:rPr sz="2800" spc="-10" dirty="0">
                <a:latin typeface="Georgia"/>
                <a:cs typeface="Georgia"/>
              </a:rPr>
              <a:t>menyebabkan terjadinya </a:t>
            </a:r>
            <a:r>
              <a:rPr sz="2800" spc="-5" dirty="0">
                <a:latin typeface="Georgia"/>
                <a:cs typeface="Georgia"/>
              </a:rPr>
              <a:t> kelebihan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panas.</a:t>
            </a:r>
            <a:endParaRPr sz="2800">
              <a:latin typeface="Georgia"/>
              <a:cs typeface="Georgia"/>
            </a:endParaRPr>
          </a:p>
          <a:p>
            <a:pPr marL="267335" marR="807085" indent="-255270">
              <a:lnSpc>
                <a:spcPct val="100000"/>
              </a:lnSpc>
              <a:spcBef>
                <a:spcPts val="29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Karakter rugi2 </a:t>
            </a:r>
            <a:r>
              <a:rPr sz="2800" spc="-5" dirty="0">
                <a:latin typeface="Georgia"/>
                <a:cs typeface="Georgia"/>
              </a:rPr>
              <a:t>dielektrik pada suatu </a:t>
            </a:r>
            <a:r>
              <a:rPr sz="2800" spc="-10" dirty="0">
                <a:latin typeface="Georgia"/>
                <a:cs typeface="Georgia"/>
              </a:rPr>
              <a:t>bahan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bergantung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pada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kondisi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pengumpulannya.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9143" y="1189697"/>
            <a:ext cx="56997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rebuchet MS"/>
                <a:cs typeface="Trebuchet MS"/>
              </a:rPr>
              <a:t>(a)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Muatan </a:t>
            </a:r>
            <a:r>
              <a:rPr sz="2000" b="1" dirty="0">
                <a:latin typeface="Trebuchet MS"/>
                <a:cs typeface="Trebuchet MS"/>
              </a:rPr>
              <a:t>vs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tegangan </a:t>
            </a:r>
            <a:r>
              <a:rPr sz="2000" b="1" spc="-5" dirty="0">
                <a:latin typeface="Trebuchet MS"/>
                <a:cs typeface="Trebuchet MS"/>
              </a:rPr>
              <a:t>utk </a:t>
            </a:r>
            <a:r>
              <a:rPr sz="2000" b="1" dirty="0">
                <a:latin typeface="Trebuchet MS"/>
                <a:cs typeface="Trebuchet MS"/>
              </a:rPr>
              <a:t>rugi</a:t>
            </a:r>
            <a:r>
              <a:rPr sz="2000" b="1" spc="-5" dirty="0">
                <a:latin typeface="Trebuchet MS"/>
                <a:cs typeface="Trebuchet MS"/>
              </a:rPr>
              <a:t> dielektrik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linier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4498" y="1419646"/>
            <a:ext cx="6526530" cy="496125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690"/>
              </a:spcBef>
            </a:pP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(b)</a:t>
            </a:r>
            <a:r>
              <a:rPr sz="2000" b="1" spc="-10" dirty="0">
                <a:solidFill>
                  <a:srgbClr val="414355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14355"/>
                </a:solidFill>
                <a:latin typeface="Trebuchet MS"/>
                <a:cs typeface="Trebuchet MS"/>
              </a:rPr>
              <a:t>Rugi </a:t>
            </a: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dielektrik akibat</a:t>
            </a:r>
            <a:r>
              <a:rPr sz="2000" b="1" spc="5" dirty="0">
                <a:solidFill>
                  <a:srgbClr val="414355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polarisasi</a:t>
            </a:r>
            <a:r>
              <a:rPr sz="2000" b="1" dirty="0">
                <a:solidFill>
                  <a:srgbClr val="414355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bergerak</a:t>
            </a:r>
            <a:r>
              <a:rPr sz="2000" b="1" spc="-10" dirty="0">
                <a:solidFill>
                  <a:srgbClr val="414355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pelan</a:t>
            </a:r>
            <a:endParaRPr sz="2000">
              <a:latin typeface="Trebuchet MS"/>
              <a:cs typeface="Trebuchet MS"/>
            </a:endParaRPr>
          </a:p>
          <a:p>
            <a:pPr marL="12700" marR="367030">
              <a:lnSpc>
                <a:spcPct val="100000"/>
              </a:lnSpc>
              <a:spcBef>
                <a:spcPts val="710"/>
              </a:spcBef>
            </a:pPr>
            <a:r>
              <a:rPr sz="2400" spc="-5" dirty="0">
                <a:latin typeface="Georgia"/>
                <a:cs typeface="Georgia"/>
              </a:rPr>
              <a:t>Kurva tsb menggambarkan hub antar muatan </a:t>
            </a:r>
            <a:r>
              <a:rPr sz="2400" spc="-56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elektrik pada kapasitor yg kedua pelatnya 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dipisahkan </a:t>
            </a:r>
            <a:r>
              <a:rPr sz="2400" dirty="0">
                <a:latin typeface="Georgia"/>
                <a:cs typeface="Georgia"/>
              </a:rPr>
              <a:t>dgn </a:t>
            </a:r>
            <a:r>
              <a:rPr sz="2400" spc="-5" dirty="0">
                <a:latin typeface="Georgia"/>
                <a:cs typeface="Georgia"/>
              </a:rPr>
              <a:t>suatu jenis dielektrik </a:t>
            </a:r>
            <a:r>
              <a:rPr sz="2400" dirty="0">
                <a:latin typeface="Georgia"/>
                <a:cs typeface="Georgia"/>
              </a:rPr>
              <a:t>dgn 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tegangan</a:t>
            </a:r>
            <a:r>
              <a:rPr sz="2400" spc="-10" dirty="0">
                <a:latin typeface="Georgia"/>
                <a:cs typeface="Georgia"/>
              </a:rPr>
              <a:t> yg</a:t>
            </a:r>
            <a:r>
              <a:rPr sz="2400" spc="-5" dirty="0">
                <a:latin typeface="Georgia"/>
                <a:cs typeface="Georgia"/>
              </a:rPr>
              <a:t> diberikan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pd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kapasitor tsb.</a:t>
            </a:r>
            <a:endParaRPr sz="2400">
              <a:latin typeface="Georgia"/>
              <a:cs typeface="Georgia"/>
            </a:endParaRPr>
          </a:p>
          <a:p>
            <a:pPr marL="167640" marR="224790" indent="-155575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Font typeface="Arial MT"/>
              <a:buChar char="•"/>
              <a:tabLst>
                <a:tab pos="168275" algn="l"/>
              </a:tabLst>
            </a:pPr>
            <a:r>
              <a:rPr sz="2400" spc="-5" dirty="0">
                <a:latin typeface="Georgia"/>
                <a:cs typeface="Georgia"/>
              </a:rPr>
              <a:t>Apabila tdk ada kehilangan akibat polarisasi 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maka muatan akan berubah secara linear </a:t>
            </a:r>
            <a:r>
              <a:rPr sz="2400" dirty="0">
                <a:latin typeface="Georgia"/>
                <a:cs typeface="Georgia"/>
              </a:rPr>
              <a:t>dgn </a:t>
            </a:r>
            <a:r>
              <a:rPr sz="2400" spc="-56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tegangan (Gambar </a:t>
            </a:r>
            <a:r>
              <a:rPr sz="2400" dirty="0">
                <a:latin typeface="Georgia"/>
                <a:cs typeface="Georgia"/>
              </a:rPr>
              <a:t>1.a) </a:t>
            </a:r>
            <a:r>
              <a:rPr sz="2400" spc="-5" dirty="0">
                <a:latin typeface="Georgia"/>
                <a:cs typeface="Georgia"/>
              </a:rPr>
              <a:t>dan dielektrik tsb 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linear.</a:t>
            </a:r>
            <a:endParaRPr sz="2400">
              <a:latin typeface="Georgia"/>
              <a:cs typeface="Georgia"/>
            </a:endParaRPr>
          </a:p>
          <a:p>
            <a:pPr marL="167640" marR="5080" indent="-155575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Font typeface="Arial MT"/>
              <a:buChar char="•"/>
              <a:tabLst>
                <a:tab pos="168275" algn="l"/>
              </a:tabLst>
            </a:pPr>
            <a:r>
              <a:rPr sz="2400" spc="-5" dirty="0">
                <a:latin typeface="Georgia"/>
                <a:cs typeface="Georgia"/>
              </a:rPr>
              <a:t>Apabila dielektrik linear tsb disingkap </a:t>
            </a:r>
            <a:r>
              <a:rPr sz="2400" spc="-10" dirty="0">
                <a:latin typeface="Georgia"/>
                <a:cs typeface="Georgia"/>
              </a:rPr>
              <a:t>kpd </a:t>
            </a:r>
            <a:r>
              <a:rPr sz="2400" spc="-5" dirty="0">
                <a:latin typeface="Georgia"/>
                <a:cs typeface="Georgia"/>
              </a:rPr>
              <a:t> polarisasi yg bergerak pelan yg menyebabkan 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terjadinya rugi2, maka kurva muatan-tegangan </a:t>
            </a:r>
            <a:r>
              <a:rPr sz="2400" spc="-56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akan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berbentuk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elips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(Gambar 1.b)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3664" y="741489"/>
            <a:ext cx="6318885" cy="2206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9080" marR="30480">
              <a:lnSpc>
                <a:spcPct val="100000"/>
              </a:lnSpc>
              <a:spcBef>
                <a:spcPts val="100"/>
              </a:spcBef>
              <a:buClr>
                <a:srgbClr val="414355"/>
              </a:buClr>
              <a:buFont typeface="Trebuchet MS"/>
              <a:buAutoNum type="alphaLcParenBoth"/>
              <a:tabLst>
                <a:tab pos="1927225" algn="l"/>
              </a:tabLst>
            </a:pP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Diagram </a:t>
            </a:r>
            <a:r>
              <a:rPr sz="2000" b="1" dirty="0">
                <a:solidFill>
                  <a:srgbClr val="414355"/>
                </a:solidFill>
                <a:latin typeface="Trebuchet MS"/>
                <a:cs typeface="Trebuchet MS"/>
              </a:rPr>
              <a:t>fasor &amp; </a:t>
            </a: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rangkaian ekuivalen </a:t>
            </a:r>
            <a:r>
              <a:rPr sz="2000" b="1" spc="-590" dirty="0">
                <a:solidFill>
                  <a:srgbClr val="414355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seri</a:t>
            </a:r>
            <a:r>
              <a:rPr sz="2000" b="1" spc="-10" dirty="0">
                <a:solidFill>
                  <a:srgbClr val="414355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dari rugi dielektrik</a:t>
            </a:r>
            <a:endParaRPr sz="2000">
              <a:latin typeface="Trebuchet MS"/>
              <a:cs typeface="Trebuchet MS"/>
            </a:endParaRPr>
          </a:p>
          <a:p>
            <a:pPr marL="1939289" indent="-410845">
              <a:lnSpc>
                <a:spcPct val="100000"/>
              </a:lnSpc>
              <a:buAutoNum type="alphaLcParenBoth"/>
              <a:tabLst>
                <a:tab pos="1939925" algn="l"/>
              </a:tabLst>
            </a:pPr>
            <a:r>
              <a:rPr sz="2000" b="1" dirty="0">
                <a:solidFill>
                  <a:srgbClr val="414355"/>
                </a:solidFill>
                <a:latin typeface="Trebuchet MS"/>
                <a:cs typeface="Trebuchet MS"/>
              </a:rPr>
              <a:t>untuk</a:t>
            </a:r>
            <a:r>
              <a:rPr sz="2000" b="1" spc="-25" dirty="0">
                <a:solidFill>
                  <a:srgbClr val="414355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rangkaian</a:t>
            </a:r>
            <a:r>
              <a:rPr sz="2000" b="1" spc="-10" dirty="0">
                <a:solidFill>
                  <a:srgbClr val="414355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14355"/>
                </a:solidFill>
                <a:latin typeface="Trebuchet MS"/>
                <a:cs typeface="Trebuchet MS"/>
              </a:rPr>
              <a:t>paralel</a:t>
            </a:r>
            <a:endParaRPr sz="2000">
              <a:latin typeface="Trebuchet MS"/>
              <a:cs typeface="Trebuchet MS"/>
            </a:endParaRPr>
          </a:p>
          <a:p>
            <a:pPr marL="38100" marR="3878579">
              <a:lnSpc>
                <a:spcPct val="112599"/>
              </a:lnSpc>
              <a:spcBef>
                <a:spcPts val="1535"/>
              </a:spcBef>
            </a:pPr>
            <a:r>
              <a:rPr sz="2000" spc="-5" dirty="0">
                <a:latin typeface="Georgia"/>
                <a:cs typeface="Georgia"/>
              </a:rPr>
              <a:t>Besarnya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daya aktif </a:t>
            </a:r>
            <a:r>
              <a:rPr sz="2000" dirty="0">
                <a:latin typeface="Georgia"/>
                <a:cs typeface="Georgia"/>
              </a:rPr>
              <a:t>: </a:t>
            </a:r>
            <a:r>
              <a:rPr sz="2000" spc="-47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P</a:t>
            </a:r>
            <a:r>
              <a:rPr sz="1725" spc="7" baseline="-24154" dirty="0">
                <a:latin typeface="Georgia"/>
                <a:cs typeface="Georgia"/>
              </a:rPr>
              <a:t>a</a:t>
            </a:r>
            <a:r>
              <a:rPr sz="1725" spc="284" baseline="-24154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=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VI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cos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i="1" dirty="0">
                <a:latin typeface="Georgia"/>
                <a:cs typeface="Georgia"/>
              </a:rPr>
              <a:t>φ</a:t>
            </a:r>
            <a:endParaRPr sz="200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2000" dirty="0">
                <a:latin typeface="Georgia"/>
                <a:cs typeface="Georgia"/>
              </a:rPr>
              <a:t>Utk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rangkaian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seri: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3664" y="3933295"/>
            <a:ext cx="3134995" cy="1073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572260">
              <a:lnSpc>
                <a:spcPct val="100000"/>
              </a:lnSpc>
              <a:spcBef>
                <a:spcPts val="135"/>
              </a:spcBef>
            </a:pP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spc="45" dirty="0">
                <a:latin typeface="Times New Roman"/>
                <a:cs typeface="Times New Roman"/>
              </a:rPr>
              <a:t>a</a:t>
            </a:r>
            <a:r>
              <a:rPr sz="2400" spc="204" dirty="0">
                <a:latin typeface="Times New Roman"/>
                <a:cs typeface="Times New Roman"/>
              </a:rPr>
              <a:t>n</a:t>
            </a:r>
            <a:r>
              <a:rPr sz="2450" spc="-5" dirty="0">
                <a:latin typeface="Symbol"/>
                <a:cs typeface="Symbol"/>
              </a:rPr>
              <a:t></a:t>
            </a:r>
            <a:r>
              <a:rPr sz="2450" spc="28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Symbol"/>
                <a:cs typeface="Symbol"/>
              </a:rPr>
              <a:t></a:t>
            </a:r>
            <a:r>
              <a:rPr sz="2400" spc="-210" dirty="0">
                <a:latin typeface="Times New Roman"/>
                <a:cs typeface="Times New Roman"/>
              </a:rPr>
              <a:t> </a:t>
            </a:r>
            <a:r>
              <a:rPr sz="2450" spc="-35" dirty="0">
                <a:latin typeface="Symbol"/>
                <a:cs typeface="Symbol"/>
              </a:rPr>
              <a:t></a:t>
            </a:r>
            <a:r>
              <a:rPr sz="2400" i="1" spc="60" dirty="0">
                <a:latin typeface="Times New Roman"/>
                <a:cs typeface="Times New Roman"/>
              </a:rPr>
              <a:t>C</a:t>
            </a:r>
            <a:r>
              <a:rPr sz="2100" i="1" spc="232" baseline="-23809" dirty="0">
                <a:latin typeface="Times New Roman"/>
                <a:cs typeface="Times New Roman"/>
              </a:rPr>
              <a:t>s</a:t>
            </a:r>
            <a:r>
              <a:rPr sz="2400" i="1" spc="15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870"/>
              </a:spcBef>
            </a:pPr>
            <a:r>
              <a:rPr sz="2000" dirty="0">
                <a:latin typeface="Georgia"/>
                <a:cs typeface="Georgia"/>
              </a:rPr>
              <a:t>Utk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rangkaian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paralel: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7521" y="348659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156" y="0"/>
                </a:lnTo>
              </a:path>
            </a:pathLst>
          </a:custGeom>
          <a:ln w="125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13516" y="3486594"/>
            <a:ext cx="868044" cy="0"/>
          </a:xfrm>
          <a:custGeom>
            <a:avLst/>
            <a:gdLst/>
            <a:ahLst/>
            <a:cxnLst/>
            <a:rect l="l" t="t" r="r" b="b"/>
            <a:pathLst>
              <a:path w="868045">
                <a:moveTo>
                  <a:pt x="0" y="0"/>
                </a:moveTo>
                <a:lnTo>
                  <a:pt x="867968" y="0"/>
                </a:lnTo>
              </a:path>
            </a:pathLst>
          </a:custGeom>
          <a:ln w="125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05475" y="3486594"/>
            <a:ext cx="1651000" cy="0"/>
          </a:xfrm>
          <a:custGeom>
            <a:avLst/>
            <a:gdLst/>
            <a:ahLst/>
            <a:cxnLst/>
            <a:rect l="l" t="t" r="r" b="b"/>
            <a:pathLst>
              <a:path w="1651000">
                <a:moveTo>
                  <a:pt x="0" y="0"/>
                </a:moveTo>
                <a:lnTo>
                  <a:pt x="1650606" y="0"/>
                </a:lnTo>
              </a:path>
            </a:pathLst>
          </a:custGeom>
          <a:ln w="125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13701" y="3472716"/>
            <a:ext cx="1171575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400" spc="175" dirty="0">
                <a:latin typeface="Times New Roman"/>
                <a:cs typeface="Times New Roman"/>
              </a:rPr>
              <a:t>1</a:t>
            </a:r>
            <a:r>
              <a:rPr sz="2400" spc="5" dirty="0">
                <a:latin typeface="Symbol"/>
                <a:cs typeface="Symbol"/>
              </a:rPr>
              <a:t>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-25" dirty="0">
                <a:latin typeface="Times New Roman"/>
                <a:cs typeface="Times New Roman"/>
              </a:rPr>
              <a:t>a</a:t>
            </a:r>
            <a:r>
              <a:rPr sz="2400" spc="195" dirty="0">
                <a:latin typeface="Times New Roman"/>
                <a:cs typeface="Times New Roman"/>
              </a:rPr>
              <a:t>n</a:t>
            </a:r>
            <a:r>
              <a:rPr sz="2100" baseline="43650" dirty="0">
                <a:latin typeface="Times New Roman"/>
                <a:cs typeface="Times New Roman"/>
              </a:rPr>
              <a:t>2</a:t>
            </a:r>
            <a:r>
              <a:rPr sz="2100" spc="97" baseline="43650" dirty="0">
                <a:latin typeface="Times New Roman"/>
                <a:cs typeface="Times New Roman"/>
              </a:rPr>
              <a:t> </a:t>
            </a:r>
            <a:r>
              <a:rPr sz="2450" spc="-20" dirty="0">
                <a:latin typeface="Symbol"/>
                <a:cs typeface="Symbol"/>
              </a:rPr>
              <a:t>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40145" y="3053067"/>
            <a:ext cx="5454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10" dirty="0">
                <a:latin typeface="Times New Roman"/>
                <a:cs typeface="Times New Roman"/>
              </a:rPr>
              <a:t>V</a:t>
            </a:r>
            <a:r>
              <a:rPr sz="2400" i="1" spc="-150" dirty="0">
                <a:latin typeface="Times New Roman"/>
                <a:cs typeface="Times New Roman"/>
              </a:rPr>
              <a:t> </a:t>
            </a:r>
            <a:r>
              <a:rPr sz="2100" spc="165" baseline="41666" dirty="0">
                <a:latin typeface="Times New Roman"/>
                <a:cs typeface="Times New Roman"/>
              </a:rPr>
              <a:t>2</a:t>
            </a:r>
            <a:r>
              <a:rPr sz="2400" i="1" spc="5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0141" y="3244583"/>
            <a:ext cx="1943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98258" y="3129026"/>
            <a:ext cx="18319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024255" algn="l"/>
                <a:tab pos="1793239" algn="l"/>
              </a:tabLst>
            </a:pPr>
            <a:r>
              <a:rPr sz="3600" spc="7" baseline="-20833" dirty="0">
                <a:latin typeface="Symbol"/>
                <a:cs typeface="Symbol"/>
              </a:rPr>
              <a:t></a:t>
            </a:r>
            <a:r>
              <a:rPr sz="2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3101" y="3129026"/>
            <a:ext cx="7442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30200" algn="l"/>
              </a:tabLst>
            </a:pPr>
            <a:r>
              <a:rPr sz="3600" baseline="-20833" dirty="0">
                <a:latin typeface="Symbol"/>
                <a:cs typeface="Symbol"/>
              </a:rPr>
              <a:t>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1400" i="1" spc="650" dirty="0">
                <a:latin typeface="Times New Roman"/>
                <a:cs typeface="Times New Roman"/>
              </a:rPr>
              <a:t> </a:t>
            </a:r>
            <a:r>
              <a:rPr sz="3600" spc="7" baseline="-20833" dirty="0">
                <a:latin typeface="Symbol"/>
                <a:cs typeface="Symbol"/>
              </a:rPr>
              <a:t></a:t>
            </a:r>
            <a:endParaRPr sz="3600" baseline="-20833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34415" y="3042161"/>
            <a:ext cx="1536700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941069" algn="l"/>
              </a:tabLst>
            </a:pPr>
            <a:r>
              <a:rPr sz="2400" i="1" spc="10" dirty="0">
                <a:latin typeface="Times New Roman"/>
                <a:cs typeface="Times New Roman"/>
              </a:rPr>
              <a:t>V</a:t>
            </a:r>
            <a:r>
              <a:rPr sz="2400" i="1" spc="-150" dirty="0">
                <a:latin typeface="Times New Roman"/>
                <a:cs typeface="Times New Roman"/>
              </a:rPr>
              <a:t> </a:t>
            </a:r>
            <a:r>
              <a:rPr sz="2100" spc="-52" baseline="43650" dirty="0">
                <a:latin typeface="Times New Roman"/>
                <a:cs typeface="Times New Roman"/>
              </a:rPr>
              <a:t>2</a:t>
            </a:r>
            <a:r>
              <a:rPr sz="2450" spc="-35" dirty="0">
                <a:latin typeface="Symbol"/>
                <a:cs typeface="Symbol"/>
              </a:rPr>
              <a:t></a:t>
            </a:r>
            <a:r>
              <a:rPr sz="2400" i="1" spc="10" dirty="0">
                <a:latin typeface="Times New Roman"/>
                <a:cs typeface="Times New Roman"/>
              </a:rPr>
              <a:t>C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n</a:t>
            </a:r>
            <a:r>
              <a:rPr sz="2400" spc="-355" dirty="0">
                <a:latin typeface="Times New Roman"/>
                <a:cs typeface="Times New Roman"/>
              </a:rPr>
              <a:t> </a:t>
            </a:r>
            <a:r>
              <a:rPr sz="2450" spc="-20" dirty="0">
                <a:latin typeface="Symbol"/>
                <a:cs typeface="Symbol"/>
              </a:rPr>
              <a:t>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10341" y="3346462"/>
            <a:ext cx="3213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i="1" spc="112" baseline="-25462" dirty="0">
                <a:latin typeface="Times New Roman"/>
                <a:cs typeface="Times New Roman"/>
              </a:rPr>
              <a:t>x</a:t>
            </a:r>
            <a:r>
              <a:rPr sz="1400" spc="7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13506" y="3483622"/>
            <a:ext cx="38919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70534" algn="l"/>
                <a:tab pos="1359535" algn="l"/>
                <a:tab pos="2226945" algn="l"/>
              </a:tabLst>
            </a:pPr>
            <a:r>
              <a:rPr sz="2400" i="1" spc="5" dirty="0">
                <a:latin typeface="Times New Roman"/>
                <a:cs typeface="Times New Roman"/>
              </a:rPr>
              <a:t>z	z	</a:t>
            </a:r>
            <a:r>
              <a:rPr sz="2400" spc="5" dirty="0">
                <a:latin typeface="Symbol"/>
                <a:cs typeface="Symbol"/>
              </a:rPr>
              <a:t>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i="1" spc="5" dirty="0">
                <a:latin typeface="Times New Roman"/>
                <a:cs typeface="Times New Roman"/>
              </a:rPr>
              <a:t>r</a:t>
            </a:r>
            <a:r>
              <a:rPr sz="2400" i="1" spc="-365" dirty="0">
                <a:latin typeface="Times New Roman"/>
                <a:cs typeface="Times New Roman"/>
              </a:rPr>
              <a:t> </a:t>
            </a:r>
            <a:r>
              <a:rPr sz="2100" baseline="43650" dirty="0">
                <a:latin typeface="Times New Roman"/>
                <a:cs typeface="Times New Roman"/>
              </a:rPr>
              <a:t>2	</a:t>
            </a:r>
            <a:r>
              <a:rPr sz="2400" i="1" spc="140" dirty="0">
                <a:latin typeface="Times New Roman"/>
                <a:cs typeface="Times New Roman"/>
              </a:rPr>
              <a:t>x</a:t>
            </a:r>
            <a:r>
              <a:rPr sz="2100" baseline="43650" dirty="0">
                <a:latin typeface="Times New Roman"/>
                <a:cs typeface="Times New Roman"/>
              </a:rPr>
              <a:t>2</a:t>
            </a:r>
            <a:r>
              <a:rPr sz="2100" spc="-127" baseline="43650" dirty="0">
                <a:latin typeface="Times New Roman"/>
                <a:cs typeface="Times New Roman"/>
              </a:rPr>
              <a:t> </a:t>
            </a:r>
            <a:r>
              <a:rPr sz="2400" spc="-204" dirty="0">
                <a:latin typeface="Times New Roman"/>
                <a:cs typeface="Times New Roman"/>
              </a:rPr>
              <a:t>(</a:t>
            </a:r>
            <a:r>
              <a:rPr sz="2400" spc="185" dirty="0">
                <a:latin typeface="Times New Roman"/>
                <a:cs typeface="Times New Roman"/>
              </a:rPr>
              <a:t>1</a:t>
            </a:r>
            <a:r>
              <a:rPr sz="2400" spc="5" dirty="0">
                <a:latin typeface="Symbol"/>
                <a:cs typeface="Symbol"/>
              </a:rPr>
              <a:t>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i="1" spc="5" dirty="0">
                <a:latin typeface="Times New Roman"/>
                <a:cs typeface="Times New Roman"/>
              </a:rPr>
              <a:t>r</a:t>
            </a:r>
            <a:r>
              <a:rPr sz="2400" i="1" spc="-365" dirty="0">
                <a:latin typeface="Times New Roman"/>
                <a:cs typeface="Times New Roman"/>
              </a:rPr>
              <a:t> </a:t>
            </a:r>
            <a:r>
              <a:rPr sz="2100" baseline="43650" dirty="0">
                <a:latin typeface="Times New Roman"/>
                <a:cs typeface="Times New Roman"/>
              </a:rPr>
              <a:t>2 </a:t>
            </a:r>
            <a:r>
              <a:rPr sz="2100" spc="-142" baseline="436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i="1" spc="140" dirty="0">
                <a:latin typeface="Times New Roman"/>
                <a:cs typeface="Times New Roman"/>
              </a:rPr>
              <a:t>x</a:t>
            </a:r>
            <a:r>
              <a:rPr sz="2100" baseline="43650" dirty="0">
                <a:latin typeface="Times New Roman"/>
                <a:cs typeface="Times New Roman"/>
              </a:rPr>
              <a:t>2</a:t>
            </a:r>
            <a:r>
              <a:rPr sz="2100" spc="-127" baseline="4365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41141" y="3053067"/>
            <a:ext cx="17735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41959" algn="l"/>
                <a:tab pos="1252855" algn="l"/>
              </a:tabLst>
            </a:pPr>
            <a:r>
              <a:rPr sz="2400" i="1" spc="10" dirty="0">
                <a:latin typeface="Times New Roman"/>
                <a:cs typeface="Times New Roman"/>
              </a:rPr>
              <a:t>V	V	V</a:t>
            </a:r>
            <a:r>
              <a:rPr sz="2400" i="1" spc="-150" dirty="0">
                <a:latin typeface="Times New Roman"/>
                <a:cs typeface="Times New Roman"/>
              </a:rPr>
              <a:t> </a:t>
            </a:r>
            <a:r>
              <a:rPr sz="2100" spc="165" baseline="41666" dirty="0">
                <a:latin typeface="Times New Roman"/>
                <a:cs typeface="Times New Roman"/>
              </a:rPr>
              <a:t>2</a:t>
            </a:r>
            <a:r>
              <a:rPr sz="2400" i="1" spc="5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68384" y="3244583"/>
            <a:ext cx="5842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-170" dirty="0">
                <a:latin typeface="Times New Roman"/>
                <a:cs typeface="Times New Roman"/>
              </a:rPr>
              <a:t>P</a:t>
            </a:r>
            <a:r>
              <a:rPr sz="2100" i="1" spc="-254" baseline="-23809" dirty="0">
                <a:latin typeface="Times New Roman"/>
                <a:cs typeface="Times New Roman"/>
              </a:rPr>
              <a:t>a</a:t>
            </a:r>
            <a:r>
              <a:rPr sz="2100" i="1" spc="359" baseline="-23809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30281" y="5477395"/>
            <a:ext cx="685165" cy="0"/>
          </a:xfrm>
          <a:custGeom>
            <a:avLst/>
            <a:gdLst/>
            <a:ahLst/>
            <a:cxnLst/>
            <a:rect l="l" t="t" r="r" b="b"/>
            <a:pathLst>
              <a:path w="685164">
                <a:moveTo>
                  <a:pt x="0" y="0"/>
                </a:moveTo>
                <a:lnTo>
                  <a:pt x="684720" y="0"/>
                </a:lnTo>
              </a:path>
            </a:pathLst>
          </a:custGeom>
          <a:ln w="125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54458" y="5226024"/>
            <a:ext cx="15354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33195" algn="l"/>
              </a:tabLst>
            </a:pPr>
            <a:r>
              <a:rPr sz="1400" dirty="0">
                <a:latin typeface="Times New Roman"/>
                <a:cs typeface="Times New Roman"/>
              </a:rPr>
              <a:t>2	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37974" y="52260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01342" y="5439498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83302" y="5225352"/>
            <a:ext cx="3971290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84835" algn="l"/>
                <a:tab pos="1377315" algn="l"/>
                <a:tab pos="2789555" algn="l"/>
                <a:tab pos="3401695" algn="l"/>
              </a:tabLst>
            </a:pPr>
            <a:r>
              <a:rPr sz="2400" dirty="0">
                <a:latin typeface="Symbol"/>
                <a:cs typeface="Symbol"/>
              </a:rPr>
              <a:t>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V	g</a:t>
            </a:r>
            <a:r>
              <a:rPr sz="2400" i="1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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V	b</a:t>
            </a:r>
            <a:r>
              <a:rPr sz="2400" i="1" spc="-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40" dirty="0">
                <a:latin typeface="Times New Roman"/>
                <a:cs typeface="Times New Roman"/>
              </a:rPr>
              <a:t> </a:t>
            </a:r>
            <a:r>
              <a:rPr sz="2450" spc="-25" dirty="0">
                <a:latin typeface="Symbol"/>
                <a:cs typeface="Symbol"/>
              </a:rPr>
              <a:t></a:t>
            </a:r>
            <a:r>
              <a:rPr sz="245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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V	</a:t>
            </a:r>
            <a:r>
              <a:rPr sz="2450" spc="-35" dirty="0">
                <a:latin typeface="Symbol"/>
                <a:cs typeface="Symbol"/>
              </a:rPr>
              <a:t></a:t>
            </a:r>
            <a:r>
              <a:rPr sz="2400" i="1" dirty="0">
                <a:latin typeface="Times New Roman"/>
                <a:cs typeface="Times New Roman"/>
              </a:rPr>
              <a:t>C	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40" dirty="0">
                <a:latin typeface="Times New Roman"/>
                <a:cs typeface="Times New Roman"/>
              </a:rPr>
              <a:t> </a:t>
            </a:r>
            <a:r>
              <a:rPr sz="2450" spc="-25" dirty="0">
                <a:latin typeface="Symbol"/>
                <a:cs typeface="Symbol"/>
              </a:rPr>
              <a:t>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79101" y="5439498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05579" y="5473700"/>
            <a:ext cx="1612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9656" y="5044224"/>
            <a:ext cx="6635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30" dirty="0">
                <a:latin typeface="Times New Roman"/>
                <a:cs typeface="Times New Roman"/>
              </a:rPr>
              <a:t>V</a:t>
            </a:r>
            <a:r>
              <a:rPr sz="2400" i="1" spc="-200" dirty="0">
                <a:latin typeface="Times New Roman"/>
                <a:cs typeface="Times New Roman"/>
              </a:rPr>
              <a:t>V</a:t>
            </a:r>
            <a:r>
              <a:rPr sz="2400" i="1" spc="-15" dirty="0">
                <a:latin typeface="Times New Roman"/>
                <a:cs typeface="Times New Roman"/>
              </a:rPr>
              <a:t>y</a:t>
            </a:r>
            <a:r>
              <a:rPr sz="2400" i="1" dirty="0"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36899" y="5236108"/>
            <a:ext cx="530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0520" algn="l"/>
              </a:tabLst>
            </a:pPr>
            <a:r>
              <a:rPr sz="2400" i="1" dirty="0">
                <a:latin typeface="Times New Roman"/>
                <a:cs typeface="Times New Roman"/>
              </a:rPr>
              <a:t>P	</a:t>
            </a:r>
            <a:r>
              <a:rPr sz="2400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133238" y="6193802"/>
            <a:ext cx="767715" cy="0"/>
          </a:xfrm>
          <a:custGeom>
            <a:avLst/>
            <a:gdLst/>
            <a:ahLst/>
            <a:cxnLst/>
            <a:rect l="l" t="t" r="r" b="b"/>
            <a:pathLst>
              <a:path w="767714">
                <a:moveTo>
                  <a:pt x="0" y="0"/>
                </a:moveTo>
                <a:lnTo>
                  <a:pt x="767524" y="0"/>
                </a:lnTo>
              </a:path>
            </a:pathLst>
          </a:custGeom>
          <a:ln w="125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096586" y="5710035"/>
            <a:ext cx="823594" cy="8737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7780" algn="ctr">
              <a:lnSpc>
                <a:spcPct val="100000"/>
              </a:lnSpc>
              <a:spcBef>
                <a:spcPts val="500"/>
              </a:spcBef>
            </a:pPr>
            <a:r>
              <a:rPr sz="240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2450" spc="-35" dirty="0">
                <a:latin typeface="Symbol"/>
                <a:cs typeface="Symbol"/>
              </a:rPr>
              <a:t></a:t>
            </a:r>
            <a:r>
              <a:rPr sz="2400" i="1" spc="215" dirty="0">
                <a:latin typeface="Times New Roman"/>
                <a:cs typeface="Times New Roman"/>
              </a:rPr>
              <a:t>C</a:t>
            </a:r>
            <a:r>
              <a:rPr sz="2100" i="1" baseline="-23809" dirty="0">
                <a:latin typeface="Times New Roman"/>
                <a:cs typeface="Times New Roman"/>
              </a:rPr>
              <a:t>p</a:t>
            </a:r>
            <a:r>
              <a:rPr sz="2100" i="1" spc="-172" baseline="-23809" dirty="0">
                <a:latin typeface="Times New Roman"/>
                <a:cs typeface="Times New Roman"/>
              </a:rPr>
              <a:t> </a:t>
            </a:r>
            <a:r>
              <a:rPr sz="2400" i="1" spc="5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06138" y="5941672"/>
            <a:ext cx="865505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40" dirty="0">
                <a:latin typeface="Times New Roman"/>
                <a:cs typeface="Times New Roman"/>
              </a:rPr>
              <a:t> </a:t>
            </a:r>
            <a:r>
              <a:rPr sz="2450" spc="-25" dirty="0">
                <a:latin typeface="Symbol"/>
                <a:cs typeface="Symbol"/>
              </a:rPr>
              <a:t></a:t>
            </a:r>
            <a:r>
              <a:rPr sz="245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620" y="889101"/>
            <a:ext cx="784034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735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93370" algn="l"/>
              </a:tabLst>
            </a:pPr>
            <a:r>
              <a:rPr sz="2800" spc="-10" dirty="0">
                <a:latin typeface="Georgia"/>
                <a:cs typeface="Georgia"/>
              </a:rPr>
              <a:t>Hubungan antara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15" dirty="0">
                <a:latin typeface="Georgia"/>
                <a:cs typeface="Georgia"/>
              </a:rPr>
              <a:t>C</a:t>
            </a:r>
            <a:r>
              <a:rPr sz="2400" spc="22" baseline="-13888" dirty="0">
                <a:latin typeface="Georgia"/>
                <a:cs typeface="Georgia"/>
              </a:rPr>
              <a:t>p</a:t>
            </a:r>
            <a:r>
              <a:rPr sz="2400" spc="419" baseline="-13888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dan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C</a:t>
            </a:r>
            <a:r>
              <a:rPr sz="2400" spc="7" baseline="-13888" dirty="0">
                <a:latin typeface="Georgia"/>
                <a:cs typeface="Georgia"/>
              </a:rPr>
              <a:t>s</a:t>
            </a:r>
            <a:r>
              <a:rPr sz="2400" spc="412" baseline="-13888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&amp;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juga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hub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dan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620" y="2302459"/>
            <a:ext cx="7564755" cy="221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735" marR="3048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Char char="•"/>
              <a:tabLst>
                <a:tab pos="293370" algn="l"/>
              </a:tabLst>
            </a:pPr>
            <a:r>
              <a:rPr sz="2800" spc="-10" dirty="0">
                <a:latin typeface="Georgia"/>
                <a:cs typeface="Georgia"/>
              </a:rPr>
              <a:t>Untuk dielektrik </a:t>
            </a:r>
            <a:r>
              <a:rPr sz="2800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berkualitas </a:t>
            </a:r>
            <a:r>
              <a:rPr sz="2800" spc="-5" dirty="0">
                <a:latin typeface="Georgia"/>
                <a:cs typeface="Georgia"/>
              </a:rPr>
              <a:t>tinggi, kita dpt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mengabaikan </a:t>
            </a:r>
            <a:r>
              <a:rPr sz="2800" dirty="0">
                <a:latin typeface="Georgia"/>
                <a:cs typeface="Georgia"/>
              </a:rPr>
              <a:t>tan</a:t>
            </a:r>
            <a:r>
              <a:rPr sz="2400" baseline="17361" dirty="0">
                <a:latin typeface="Georgia"/>
                <a:cs typeface="Georgia"/>
              </a:rPr>
              <a:t>2</a:t>
            </a:r>
            <a:r>
              <a:rPr sz="2400" spc="7" baseline="17361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δ </a:t>
            </a:r>
            <a:r>
              <a:rPr sz="2800" spc="-5" dirty="0">
                <a:latin typeface="Georgia"/>
                <a:cs typeface="Georgia"/>
              </a:rPr>
              <a:t>krn </a:t>
            </a:r>
            <a:r>
              <a:rPr sz="2800" spc="-10" dirty="0">
                <a:latin typeface="Georgia"/>
                <a:cs typeface="Georgia"/>
              </a:rPr>
              <a:t>nilainya </a:t>
            </a:r>
            <a:r>
              <a:rPr sz="2800" spc="-5" dirty="0">
                <a:latin typeface="Georgia"/>
                <a:cs typeface="Georgia"/>
              </a:rPr>
              <a:t>terlalu kecil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dibandingkan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dgn </a:t>
            </a:r>
            <a:r>
              <a:rPr sz="2800" dirty="0">
                <a:latin typeface="Georgia"/>
                <a:cs typeface="Georgia"/>
              </a:rPr>
              <a:t>1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&amp;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dgn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asumsi </a:t>
            </a:r>
            <a:r>
              <a:rPr sz="2800" dirty="0">
                <a:latin typeface="Georgia"/>
                <a:cs typeface="Georgia"/>
              </a:rPr>
              <a:t>C</a:t>
            </a:r>
            <a:r>
              <a:rPr sz="2400" baseline="-13888" dirty="0">
                <a:latin typeface="Georgia"/>
                <a:cs typeface="Georgia"/>
              </a:rPr>
              <a:t>p</a:t>
            </a:r>
            <a:r>
              <a:rPr sz="2800" dirty="0">
                <a:latin typeface="Georgia"/>
                <a:cs typeface="Georgia"/>
              </a:rPr>
              <a:t>=C</a:t>
            </a:r>
            <a:r>
              <a:rPr sz="2400" baseline="-13888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=C.</a:t>
            </a:r>
            <a:endParaRPr sz="2800">
              <a:latin typeface="Georgia"/>
              <a:cs typeface="Georgia"/>
            </a:endParaRPr>
          </a:p>
          <a:p>
            <a:pPr marL="292735" marR="174625" indent="-255270">
              <a:lnSpc>
                <a:spcPts val="3350"/>
              </a:lnSpc>
              <a:spcBef>
                <a:spcPts val="560"/>
              </a:spcBef>
              <a:buClr>
                <a:srgbClr val="9F4CA2"/>
              </a:buClr>
              <a:buChar char="•"/>
              <a:tabLst>
                <a:tab pos="293370" algn="l"/>
              </a:tabLst>
            </a:pPr>
            <a:r>
              <a:rPr sz="2800" spc="-5" dirty="0">
                <a:latin typeface="Georgia"/>
                <a:cs typeface="Georgia"/>
              </a:rPr>
              <a:t>Daya yg </a:t>
            </a:r>
            <a:r>
              <a:rPr sz="2800" spc="-10" dirty="0">
                <a:latin typeface="Georgia"/>
                <a:cs typeface="Georgia"/>
              </a:rPr>
              <a:t>terdisipasi </a:t>
            </a:r>
            <a:r>
              <a:rPr sz="2800" spc="-5" dirty="0">
                <a:latin typeface="Georgia"/>
                <a:cs typeface="Georgia"/>
              </a:rPr>
              <a:t>pd dielektrik </a:t>
            </a:r>
            <a:r>
              <a:rPr sz="2800" spc="-10" dirty="0">
                <a:latin typeface="Georgia"/>
                <a:cs typeface="Georgia"/>
              </a:rPr>
              <a:t>adalah </a:t>
            </a:r>
            <a:r>
              <a:rPr sz="2800" spc="-5" dirty="0">
                <a:latin typeface="Georgia"/>
                <a:cs typeface="Georgia"/>
              </a:rPr>
              <a:t>sama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utk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rangkaian</a:t>
            </a:r>
            <a:r>
              <a:rPr sz="2800" spc="-5" dirty="0">
                <a:latin typeface="Georgia"/>
                <a:cs typeface="Georgia"/>
              </a:rPr>
              <a:t> seri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&amp;</a:t>
            </a:r>
            <a:r>
              <a:rPr sz="2800" spc="-10" dirty="0">
                <a:latin typeface="Georgia"/>
                <a:cs typeface="Georgia"/>
              </a:rPr>
              <a:t> paralel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620" y="5458218"/>
            <a:ext cx="7442200" cy="89979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92735" marR="30480" indent="-255270">
              <a:lnSpc>
                <a:spcPts val="3520"/>
              </a:lnSpc>
              <a:spcBef>
                <a:spcPts val="40"/>
              </a:spcBef>
              <a:tabLst>
                <a:tab pos="492759" algn="l"/>
                <a:tab pos="6496685" algn="l"/>
              </a:tabLst>
            </a:pPr>
            <a:r>
              <a:rPr sz="2800" dirty="0">
                <a:latin typeface="Georgia"/>
                <a:cs typeface="Georgia"/>
              </a:rPr>
              <a:t>P</a:t>
            </a:r>
            <a:r>
              <a:rPr sz="2400" baseline="-13888" dirty="0">
                <a:latin typeface="Georgia"/>
                <a:cs typeface="Georgia"/>
              </a:rPr>
              <a:t>a	</a:t>
            </a:r>
            <a:r>
              <a:rPr sz="2800" spc="-5" dirty="0">
                <a:latin typeface="Georgia"/>
                <a:cs typeface="Georgia"/>
              </a:rPr>
              <a:t>diukur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dlm</a:t>
            </a:r>
            <a:r>
              <a:rPr sz="2800" spc="-10" dirty="0">
                <a:latin typeface="Georgia"/>
                <a:cs typeface="Georgia"/>
              </a:rPr>
              <a:t> watt,</a:t>
            </a:r>
            <a:r>
              <a:rPr sz="2800" dirty="0">
                <a:latin typeface="Georgia"/>
                <a:cs typeface="Georgia"/>
              </a:rPr>
              <a:t> V</a:t>
            </a:r>
            <a:r>
              <a:rPr sz="2800" spc="-5" dirty="0">
                <a:latin typeface="Georgia"/>
                <a:cs typeface="Georgia"/>
              </a:rPr>
              <a:t> dlm volt,</a:t>
            </a:r>
            <a:r>
              <a:rPr sz="2800" dirty="0">
                <a:latin typeface="Georgia"/>
                <a:cs typeface="Georgia"/>
              </a:rPr>
              <a:t> ω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dlm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s</a:t>
            </a:r>
            <a:r>
              <a:rPr sz="2400" spc="7" baseline="17361" dirty="0">
                <a:latin typeface="Georgia"/>
                <a:cs typeface="Georgia"/>
              </a:rPr>
              <a:t>-1	</a:t>
            </a:r>
            <a:r>
              <a:rPr sz="2800" spc="-5" dirty="0">
                <a:latin typeface="Georgia"/>
                <a:cs typeface="Georgia"/>
              </a:rPr>
              <a:t>dan</a:t>
            </a:r>
            <a:r>
              <a:rPr sz="2800" spc="-10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dlm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Farad.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53526" y="1809724"/>
            <a:ext cx="1428750" cy="0"/>
          </a:xfrm>
          <a:custGeom>
            <a:avLst/>
            <a:gdLst/>
            <a:ahLst/>
            <a:cxnLst/>
            <a:rect l="l" t="t" r="r" b="b"/>
            <a:pathLst>
              <a:path w="1428750">
                <a:moveTo>
                  <a:pt x="0" y="0"/>
                </a:moveTo>
                <a:lnTo>
                  <a:pt x="1428470" y="0"/>
                </a:lnTo>
              </a:path>
            </a:pathLst>
          </a:custGeom>
          <a:ln w="158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56959" y="1809724"/>
            <a:ext cx="970915" cy="0"/>
          </a:xfrm>
          <a:custGeom>
            <a:avLst/>
            <a:gdLst/>
            <a:ahLst/>
            <a:cxnLst/>
            <a:rect l="l" t="t" r="r" b="b"/>
            <a:pathLst>
              <a:path w="970915">
                <a:moveTo>
                  <a:pt x="0" y="0"/>
                </a:moveTo>
                <a:lnTo>
                  <a:pt x="970559" y="0"/>
                </a:lnTo>
              </a:path>
            </a:pathLst>
          </a:custGeom>
          <a:ln w="158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462697" y="1543215"/>
            <a:ext cx="1727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latin typeface="Symbol"/>
                <a:cs typeface="Symbol"/>
              </a:rPr>
              <a:t>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62697" y="1299489"/>
            <a:ext cx="1727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latin typeface="Symbol"/>
                <a:cs typeface="Symbol"/>
              </a:rPr>
              <a:t>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89777" y="1543215"/>
            <a:ext cx="1727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latin typeface="Symbol"/>
                <a:cs typeface="Symbol"/>
              </a:rPr>
              <a:t>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89777" y="1855698"/>
            <a:ext cx="18453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5289" algn="l"/>
              </a:tabLst>
            </a:pPr>
            <a:r>
              <a:rPr sz="3000" spc="5" dirty="0">
                <a:latin typeface="Symbol"/>
                <a:cs typeface="Symbol"/>
              </a:rPr>
              <a:t></a:t>
            </a:r>
            <a:r>
              <a:rPr sz="3000" spc="5" dirty="0">
                <a:latin typeface="Times New Roman"/>
                <a:cs typeface="Times New Roman"/>
              </a:rPr>
              <a:t>	</a:t>
            </a:r>
            <a:r>
              <a:rPr sz="3000" spc="5" dirty="0">
                <a:latin typeface="Symbol"/>
                <a:cs typeface="Symbol"/>
              </a:rPr>
              <a:t>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73455" y="1797011"/>
            <a:ext cx="13716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Times New Roman"/>
                <a:cs typeface="Times New Roman"/>
              </a:rPr>
              <a:t>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75577" y="1796417"/>
            <a:ext cx="890269" cy="499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88340" algn="l"/>
              </a:tabLst>
            </a:pP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spc="10" dirty="0">
                <a:latin typeface="Times New Roman"/>
                <a:cs typeface="Times New Roman"/>
              </a:rPr>
              <a:t>a</a:t>
            </a:r>
            <a:r>
              <a:rPr sz="3000" spc="5" dirty="0">
                <a:latin typeface="Times New Roman"/>
                <a:cs typeface="Times New Roman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100" spc="-45" dirty="0">
                <a:latin typeface="Symbol"/>
                <a:cs typeface="Symbol"/>
              </a:rPr>
              <a:t></a:t>
            </a:r>
            <a:endParaRPr sz="31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66982" y="1511528"/>
            <a:ext cx="14522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latin typeface="Times New Roman"/>
                <a:cs typeface="Times New Roman"/>
              </a:rPr>
              <a:t>R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Symbol"/>
                <a:cs typeface="Symbol"/>
              </a:rPr>
              <a:t></a:t>
            </a:r>
            <a:r>
              <a:rPr sz="3000" spc="-100" dirty="0">
                <a:latin typeface="Times New Roman"/>
                <a:cs typeface="Times New Roman"/>
              </a:rPr>
              <a:t> </a:t>
            </a:r>
            <a:r>
              <a:rPr sz="3000" spc="80" dirty="0">
                <a:latin typeface="Times New Roman"/>
                <a:cs typeface="Times New Roman"/>
              </a:rPr>
              <a:t>r</a:t>
            </a:r>
            <a:r>
              <a:rPr sz="4500" spc="120" baseline="30555" dirty="0">
                <a:latin typeface="Symbol"/>
                <a:cs typeface="Symbol"/>
              </a:rPr>
              <a:t></a:t>
            </a:r>
            <a:r>
              <a:rPr sz="3000" spc="80" dirty="0">
                <a:latin typeface="Times New Roman"/>
                <a:cs typeface="Times New Roman"/>
              </a:rPr>
              <a:t>1</a:t>
            </a:r>
            <a:r>
              <a:rPr sz="3000" spc="80" dirty="0">
                <a:latin typeface="Symbol"/>
                <a:cs typeface="Symbol"/>
              </a:rPr>
              <a:t>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86521" y="1205800"/>
            <a:ext cx="4989830" cy="108966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79755">
              <a:lnSpc>
                <a:spcPct val="100000"/>
              </a:lnSpc>
              <a:spcBef>
                <a:spcPts val="615"/>
              </a:spcBef>
              <a:tabLst>
                <a:tab pos="4759325" algn="l"/>
              </a:tabLst>
            </a:pPr>
            <a:r>
              <a:rPr sz="3000" i="1" spc="45" dirty="0">
                <a:latin typeface="Times New Roman"/>
                <a:cs typeface="Times New Roman"/>
              </a:rPr>
              <a:t>C</a:t>
            </a:r>
            <a:r>
              <a:rPr sz="2625" i="1" spc="67" baseline="-23809" dirty="0">
                <a:latin typeface="Times New Roman"/>
                <a:cs typeface="Times New Roman"/>
              </a:rPr>
              <a:t>s	</a:t>
            </a:r>
            <a:r>
              <a:rPr sz="3000" spc="5" dirty="0">
                <a:latin typeface="Times New Roman"/>
                <a:cs typeface="Times New Roman"/>
              </a:rPr>
              <a:t>1</a:t>
            </a:r>
            <a:endParaRPr sz="3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40"/>
              </a:spcBef>
            </a:pPr>
            <a:r>
              <a:rPr sz="3000" spc="114" dirty="0">
                <a:latin typeface="Times New Roman"/>
                <a:cs typeface="Times New Roman"/>
              </a:rPr>
              <a:t>1</a:t>
            </a:r>
            <a:r>
              <a:rPr sz="3000" spc="114" dirty="0">
                <a:latin typeface="Symbol"/>
                <a:cs typeface="Symbol"/>
              </a:rPr>
              <a:t></a:t>
            </a:r>
            <a:r>
              <a:rPr sz="3000" spc="-185" dirty="0">
                <a:latin typeface="Times New Roman"/>
                <a:cs typeface="Times New Roman"/>
              </a:rPr>
              <a:t> </a:t>
            </a:r>
            <a:r>
              <a:rPr sz="3000" spc="60" dirty="0">
                <a:latin typeface="Times New Roman"/>
                <a:cs typeface="Times New Roman"/>
              </a:rPr>
              <a:t>tan</a:t>
            </a:r>
            <a:r>
              <a:rPr sz="2625" spc="89" baseline="42857" dirty="0">
                <a:latin typeface="Times New Roman"/>
                <a:cs typeface="Times New Roman"/>
              </a:rPr>
              <a:t>2</a:t>
            </a:r>
            <a:r>
              <a:rPr sz="2625" spc="82" baseline="42857" dirty="0">
                <a:latin typeface="Times New Roman"/>
                <a:cs typeface="Times New Roman"/>
              </a:rPr>
              <a:t> </a:t>
            </a:r>
            <a:r>
              <a:rPr sz="3100" spc="-45" dirty="0">
                <a:latin typeface="Symbol"/>
                <a:cs typeface="Symbol"/>
              </a:rPr>
              <a:t></a:t>
            </a:r>
            <a:endParaRPr sz="31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92541" y="1765338"/>
            <a:ext cx="13716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i="1" dirty="0">
                <a:latin typeface="Times New Roman"/>
                <a:cs typeface="Times New Roman"/>
              </a:rPr>
              <a:t>p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04175" y="1511528"/>
            <a:ext cx="7677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4195" algn="l"/>
              </a:tabLst>
            </a:pPr>
            <a:r>
              <a:rPr sz="3000" i="1" spc="5" dirty="0">
                <a:latin typeface="Times New Roman"/>
                <a:cs typeface="Times New Roman"/>
              </a:rPr>
              <a:t>C	</a:t>
            </a:r>
            <a:r>
              <a:rPr sz="3000" spc="5" dirty="0">
                <a:latin typeface="Symbol"/>
                <a:cs typeface="Symbol"/>
              </a:rPr>
              <a:t>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07095" y="4883302"/>
            <a:ext cx="13779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i="1" spc="5" dirty="0">
                <a:latin typeface="Times New Roman"/>
                <a:cs typeface="Times New Roman"/>
              </a:rPr>
              <a:t>a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3857" y="4614090"/>
            <a:ext cx="2468880" cy="5010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461009" algn="l"/>
              </a:tabLst>
            </a:pPr>
            <a:r>
              <a:rPr sz="3000" i="1" spc="15" dirty="0">
                <a:latin typeface="Times New Roman"/>
                <a:cs typeface="Times New Roman"/>
              </a:rPr>
              <a:t>P	</a:t>
            </a:r>
            <a:r>
              <a:rPr sz="3000" spc="10" dirty="0">
                <a:latin typeface="Symbol"/>
                <a:cs typeface="Symbol"/>
              </a:rPr>
              <a:t></a:t>
            </a:r>
            <a:r>
              <a:rPr sz="3000" spc="-350" dirty="0">
                <a:latin typeface="Times New Roman"/>
                <a:cs typeface="Times New Roman"/>
              </a:rPr>
              <a:t> </a:t>
            </a:r>
            <a:r>
              <a:rPr sz="3000" i="1" spc="15" dirty="0">
                <a:latin typeface="Times New Roman"/>
                <a:cs typeface="Times New Roman"/>
              </a:rPr>
              <a:t>V</a:t>
            </a:r>
            <a:r>
              <a:rPr sz="3000" i="1" spc="-180" dirty="0">
                <a:latin typeface="Times New Roman"/>
                <a:cs typeface="Times New Roman"/>
              </a:rPr>
              <a:t> </a:t>
            </a:r>
            <a:r>
              <a:rPr sz="2625" spc="-60" baseline="42857" dirty="0">
                <a:latin typeface="Times New Roman"/>
                <a:cs typeface="Times New Roman"/>
              </a:rPr>
              <a:t>2</a:t>
            </a:r>
            <a:r>
              <a:rPr sz="3100" spc="-65" dirty="0">
                <a:latin typeface="Symbol"/>
                <a:cs typeface="Symbol"/>
              </a:rPr>
              <a:t></a:t>
            </a:r>
            <a:r>
              <a:rPr sz="3000" i="1" spc="15" dirty="0">
                <a:latin typeface="Times New Roman"/>
                <a:cs typeface="Times New Roman"/>
              </a:rPr>
              <a:t>C</a:t>
            </a:r>
            <a:r>
              <a:rPr sz="3000" i="1" spc="-14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t</a:t>
            </a:r>
            <a:r>
              <a:rPr sz="3000" spc="20" dirty="0">
                <a:latin typeface="Times New Roman"/>
                <a:cs typeface="Times New Roman"/>
              </a:rPr>
              <a:t>a</a:t>
            </a:r>
            <a:r>
              <a:rPr sz="3000" spc="10" dirty="0">
                <a:latin typeface="Times New Roman"/>
                <a:cs typeface="Times New Roman"/>
              </a:rPr>
              <a:t>n</a:t>
            </a:r>
            <a:r>
              <a:rPr sz="3000" spc="-440" dirty="0">
                <a:latin typeface="Times New Roman"/>
                <a:cs typeface="Times New Roman"/>
              </a:rPr>
              <a:t> </a:t>
            </a:r>
            <a:r>
              <a:rPr sz="3100" spc="-40" dirty="0">
                <a:latin typeface="Symbol"/>
                <a:cs typeface="Symbol"/>
              </a:rPr>
              <a:t></a:t>
            </a:r>
            <a:endParaRPr sz="31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020" y="1461859"/>
            <a:ext cx="7675880" cy="1304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7335" marR="5080" indent="-255270">
              <a:lnSpc>
                <a:spcPct val="99800"/>
              </a:lnSpc>
              <a:spcBef>
                <a:spcPts val="105"/>
              </a:spcBef>
            </a:pPr>
            <a:r>
              <a:rPr sz="2800" spc="-10" dirty="0">
                <a:latin typeface="Georgia"/>
                <a:cs typeface="Georgia"/>
              </a:rPr>
              <a:t>Persamaan</a:t>
            </a:r>
            <a:r>
              <a:rPr sz="2800" spc="-5" dirty="0">
                <a:latin typeface="Georgia"/>
                <a:cs typeface="Georgia"/>
              </a:rPr>
              <a:t> yg </a:t>
            </a:r>
            <a:r>
              <a:rPr sz="2800" spc="-10" dirty="0">
                <a:latin typeface="Georgia"/>
                <a:cs typeface="Georgia"/>
              </a:rPr>
              <a:t>digunakan</a:t>
            </a:r>
            <a:r>
              <a:rPr sz="2800" spc="-5" dirty="0">
                <a:latin typeface="Georgia"/>
                <a:cs typeface="Georgia"/>
              </a:rPr>
              <a:t> utk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b="1" i="1" spc="-5" dirty="0">
                <a:latin typeface="Georgia"/>
                <a:cs typeface="Georgia"/>
              </a:rPr>
              <a:t>rugi2</a:t>
            </a:r>
            <a:r>
              <a:rPr sz="2800" b="1" i="1" spc="-10" dirty="0">
                <a:latin typeface="Georgia"/>
                <a:cs typeface="Georgia"/>
              </a:rPr>
              <a:t> spesifik</a:t>
            </a:r>
            <a:r>
              <a:rPr sz="2800" spc="-10" dirty="0">
                <a:latin typeface="Georgia"/>
                <a:cs typeface="Georgia"/>
              </a:rPr>
              <a:t>,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yaitu </a:t>
            </a:r>
            <a:r>
              <a:rPr sz="2800" spc="-5" dirty="0">
                <a:latin typeface="Georgia"/>
                <a:cs typeface="Georgia"/>
              </a:rPr>
              <a:t>daya yg </a:t>
            </a:r>
            <a:r>
              <a:rPr sz="2800" spc="-10" dirty="0">
                <a:latin typeface="Georgia"/>
                <a:cs typeface="Georgia"/>
              </a:rPr>
              <a:t>terdisipasi </a:t>
            </a:r>
            <a:r>
              <a:rPr sz="2800" dirty="0">
                <a:latin typeface="Georgia"/>
                <a:cs typeface="Georgia"/>
              </a:rPr>
              <a:t>dlm </a:t>
            </a:r>
            <a:r>
              <a:rPr sz="2800" spc="-10" dirty="0">
                <a:latin typeface="Georgia"/>
                <a:cs typeface="Georgia"/>
              </a:rPr>
              <a:t>suatu </a:t>
            </a:r>
            <a:r>
              <a:rPr sz="2800" spc="-5" dirty="0">
                <a:latin typeface="Georgia"/>
                <a:cs typeface="Georgia"/>
              </a:rPr>
              <a:t>unit volume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dielektrik: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620" y="4134729"/>
            <a:ext cx="6377940" cy="14204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sz="2800" dirty="0">
                <a:latin typeface="Georgia"/>
                <a:cs typeface="Georgia"/>
              </a:rPr>
              <a:t>P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=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rugi2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spesifik,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W/m</a:t>
            </a:r>
            <a:r>
              <a:rPr sz="2400" spc="-7" baseline="29513" dirty="0">
                <a:latin typeface="Georgia"/>
                <a:cs typeface="Georgia"/>
              </a:rPr>
              <a:t>3</a:t>
            </a:r>
            <a:endParaRPr sz="2400" baseline="29513">
              <a:latin typeface="Georgia"/>
              <a:cs typeface="Georgia"/>
            </a:endParaRPr>
          </a:p>
          <a:p>
            <a:pPr marL="38100" marR="30480">
              <a:lnSpc>
                <a:spcPct val="108900"/>
              </a:lnSpc>
              <a:spcBef>
                <a:spcPts val="5"/>
              </a:spcBef>
            </a:pPr>
            <a:r>
              <a:rPr sz="2800" dirty="0">
                <a:latin typeface="Georgia"/>
                <a:cs typeface="Georgia"/>
              </a:rPr>
              <a:t>ω = </a:t>
            </a:r>
            <a:r>
              <a:rPr sz="2800" spc="-5" dirty="0">
                <a:latin typeface="Georgia"/>
                <a:cs typeface="Georgia"/>
              </a:rPr>
              <a:t>2πf </a:t>
            </a:r>
            <a:r>
              <a:rPr sz="2800" spc="-10" dirty="0">
                <a:latin typeface="Georgia"/>
                <a:cs typeface="Georgia"/>
              </a:rPr>
              <a:t>merupakan </a:t>
            </a:r>
            <a:r>
              <a:rPr sz="2800" spc="-5" dirty="0">
                <a:latin typeface="Georgia"/>
                <a:cs typeface="Georgia"/>
              </a:rPr>
              <a:t>frekuensi angular </a:t>
            </a:r>
            <a:r>
              <a:rPr sz="2800" spc="5" dirty="0">
                <a:latin typeface="Georgia"/>
                <a:cs typeface="Georgia"/>
              </a:rPr>
              <a:t>s</a:t>
            </a:r>
            <a:r>
              <a:rPr sz="2400" spc="7" baseline="29513" dirty="0">
                <a:latin typeface="Georgia"/>
                <a:cs typeface="Georgia"/>
              </a:rPr>
              <a:t>-1 </a:t>
            </a:r>
            <a:r>
              <a:rPr sz="2400" spc="-562" baseline="29513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=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kuat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medan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elektrik,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V/m.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37435" y="340451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567" y="0"/>
                </a:lnTo>
              </a:path>
            </a:pathLst>
          </a:custGeom>
          <a:ln w="158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74755" y="3404514"/>
            <a:ext cx="1312545" cy="0"/>
          </a:xfrm>
          <a:custGeom>
            <a:avLst/>
            <a:gdLst/>
            <a:ahLst/>
            <a:cxnLst/>
            <a:rect l="l" t="t" r="r" b="b"/>
            <a:pathLst>
              <a:path w="1312545">
                <a:moveTo>
                  <a:pt x="0" y="0"/>
                </a:moveTo>
                <a:lnTo>
                  <a:pt x="1312202" y="0"/>
                </a:lnTo>
              </a:path>
            </a:pathLst>
          </a:custGeom>
          <a:ln w="158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22745" y="3093732"/>
            <a:ext cx="128397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9510" algn="l"/>
              </a:tabLst>
            </a:pPr>
            <a:r>
              <a:rPr sz="1750" spc="-5" dirty="0">
                <a:latin typeface="Times New Roman"/>
                <a:cs typeface="Times New Roman"/>
              </a:rPr>
              <a:t>2	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08118" y="2773082"/>
            <a:ext cx="1376045" cy="111315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0014">
              <a:lnSpc>
                <a:spcPct val="100000"/>
              </a:lnSpc>
              <a:spcBef>
                <a:spcPts val="735"/>
              </a:spcBef>
              <a:tabLst>
                <a:tab pos="555625" algn="l"/>
              </a:tabLst>
            </a:pPr>
            <a:r>
              <a:rPr sz="3100" spc="-75" dirty="0">
                <a:solidFill>
                  <a:srgbClr val="000000"/>
                </a:solidFill>
                <a:latin typeface="Symbol"/>
                <a:cs typeface="Symbol"/>
              </a:rPr>
              <a:t></a:t>
            </a:r>
            <a:r>
              <a:rPr sz="3000" i="1" spc="-5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sz="3000" i="1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3000" spc="-2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3000" spc="15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3000" spc="-4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100" spc="-55" dirty="0">
                <a:solidFill>
                  <a:srgbClr val="000000"/>
                </a:solidFill>
                <a:latin typeface="Symbol"/>
                <a:cs typeface="Symbol"/>
              </a:rPr>
              <a:t></a:t>
            </a:r>
            <a:endParaRPr sz="3100">
              <a:latin typeface="Symbol"/>
              <a:cs typeface="Symbol"/>
            </a:endParaRPr>
          </a:p>
          <a:p>
            <a:pPr marL="50800">
              <a:lnSpc>
                <a:spcPct val="100000"/>
              </a:lnSpc>
              <a:spcBef>
                <a:spcPts val="610"/>
              </a:spcBef>
            </a:pPr>
            <a:r>
              <a:rPr sz="3000" spc="-20" dirty="0">
                <a:solidFill>
                  <a:srgbClr val="000000"/>
                </a:solidFill>
                <a:latin typeface="Times New Roman"/>
                <a:cs typeface="Times New Roman"/>
              </a:rPr>
              <a:t>1,8</a:t>
            </a:r>
            <a:r>
              <a:rPr sz="3000" spc="-20" dirty="0">
                <a:solidFill>
                  <a:srgbClr val="000000"/>
                </a:solidFill>
                <a:latin typeface="Symbol"/>
                <a:cs typeface="Symbol"/>
              </a:rPr>
              <a:t></a:t>
            </a:r>
            <a:r>
              <a:rPr sz="3000" spc="-20" dirty="0">
                <a:solidFill>
                  <a:srgbClr val="000000"/>
                </a:solidFill>
                <a:latin typeface="Times New Roman"/>
                <a:cs typeface="Times New Roman"/>
              </a:rPr>
              <a:t>10</a:t>
            </a:r>
            <a:r>
              <a:rPr sz="2625" spc="-30" baseline="42857" dirty="0">
                <a:solidFill>
                  <a:srgbClr val="000000"/>
                </a:solidFill>
                <a:latin typeface="Times New Roman"/>
                <a:cs typeface="Times New Roman"/>
              </a:rPr>
              <a:t>10</a:t>
            </a:r>
            <a:endParaRPr sz="2625" baseline="42857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21695" y="3093732"/>
            <a:ext cx="13652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" dirty="0">
                <a:latin typeface="Times New Roman"/>
                <a:cs typeface="Times New Roman"/>
              </a:rPr>
              <a:t>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63062" y="3360496"/>
            <a:ext cx="13652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" dirty="0">
                <a:latin typeface="Times New Roman"/>
                <a:cs typeface="Times New Roman"/>
              </a:rPr>
              <a:t>0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00417" y="3106699"/>
            <a:ext cx="258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i="1" spc="-5" dirty="0">
                <a:latin typeface="Times New Roman"/>
                <a:cs typeface="Times New Roman"/>
              </a:rPr>
              <a:t>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4664" y="3403688"/>
            <a:ext cx="258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i="1" spc="-5" dirty="0">
                <a:latin typeface="Times New Roman"/>
                <a:cs typeface="Times New Roman"/>
              </a:rPr>
              <a:t>V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63255" y="2866580"/>
            <a:ext cx="258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i="1" spc="-5" dirty="0">
                <a:latin typeface="Times New Roman"/>
                <a:cs typeface="Times New Roman"/>
              </a:rPr>
              <a:t>P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35786" y="3093288"/>
            <a:ext cx="3556635" cy="499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7585" algn="l"/>
                <a:tab pos="3334385" algn="l"/>
              </a:tabLst>
            </a:pPr>
            <a:r>
              <a:rPr sz="3000" i="1" spc="-5" dirty="0">
                <a:latin typeface="Times New Roman"/>
                <a:cs typeface="Times New Roman"/>
              </a:rPr>
              <a:t>p </a:t>
            </a:r>
            <a:r>
              <a:rPr sz="3000" spc="-5" dirty="0">
                <a:latin typeface="Symbol"/>
                <a:cs typeface="Symbol"/>
              </a:rPr>
              <a:t></a:t>
            </a:r>
            <a:r>
              <a:rPr sz="3000" spc="-5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Symbol"/>
                <a:cs typeface="Symbol"/>
              </a:rPr>
              <a:t></a:t>
            </a:r>
            <a:r>
              <a:rPr sz="3000" spc="-235" dirty="0">
                <a:latin typeface="Times New Roman"/>
                <a:cs typeface="Times New Roman"/>
              </a:rPr>
              <a:t> </a:t>
            </a:r>
            <a:r>
              <a:rPr sz="3100" spc="-114" dirty="0">
                <a:latin typeface="Symbol"/>
                <a:cs typeface="Symbol"/>
              </a:rPr>
              <a:t></a:t>
            </a:r>
            <a:r>
              <a:rPr sz="3100" spc="-55" dirty="0">
                <a:latin typeface="Symbol"/>
                <a:cs typeface="Symbol"/>
              </a:rPr>
              <a:t></a:t>
            </a:r>
            <a:r>
              <a:rPr sz="3100" spc="240" dirty="0">
                <a:latin typeface="Times New Roman"/>
                <a:cs typeface="Times New Roman"/>
              </a:rPr>
              <a:t> </a:t>
            </a:r>
            <a:r>
              <a:rPr sz="3100" spc="-55" dirty="0">
                <a:latin typeface="Symbol"/>
                <a:cs typeface="Symbol"/>
              </a:rPr>
              <a:t></a:t>
            </a:r>
            <a:r>
              <a:rPr sz="3100" spc="4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-5" dirty="0">
                <a:latin typeface="Times New Roman"/>
                <a:cs typeface="Times New Roman"/>
              </a:rPr>
              <a:t>n</a:t>
            </a:r>
            <a:r>
              <a:rPr sz="3000" spc="-434" dirty="0">
                <a:latin typeface="Times New Roman"/>
                <a:cs typeface="Times New Roman"/>
              </a:rPr>
              <a:t> </a:t>
            </a:r>
            <a:r>
              <a:rPr sz="3100" spc="-90" dirty="0">
                <a:latin typeface="Symbol"/>
                <a:cs typeface="Symbol"/>
              </a:rPr>
              <a:t></a:t>
            </a:r>
            <a:r>
              <a:rPr sz="3000" i="1" spc="-5" dirty="0">
                <a:latin typeface="Times New Roman"/>
                <a:cs typeface="Times New Roman"/>
              </a:rPr>
              <a:t>E</a:t>
            </a:r>
            <a:r>
              <a:rPr sz="3000" i="1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Symbol"/>
                <a:cs typeface="Symbol"/>
              </a:rPr>
              <a:t>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50303" y="3360496"/>
            <a:ext cx="13652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i="1" spc="-5" dirty="0">
                <a:latin typeface="Times New Roman"/>
                <a:cs typeface="Times New Roman"/>
              </a:rPr>
              <a:t>a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52374" y="3093288"/>
            <a:ext cx="969644" cy="499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0065" algn="l"/>
              </a:tabLst>
            </a:pPr>
            <a:r>
              <a:rPr sz="3000" i="1" spc="-5" dirty="0">
                <a:latin typeface="Times New Roman"/>
                <a:cs typeface="Times New Roman"/>
              </a:rPr>
              <a:t>E	</a:t>
            </a:r>
            <a:r>
              <a:rPr sz="3000" spc="-5" dirty="0">
                <a:latin typeface="Symbol"/>
                <a:cs typeface="Symbol"/>
              </a:rPr>
              <a:t></a:t>
            </a:r>
            <a:r>
              <a:rPr sz="3000" spc="-195" dirty="0">
                <a:latin typeface="Times New Roman"/>
                <a:cs typeface="Times New Roman"/>
              </a:rPr>
              <a:t> </a:t>
            </a:r>
            <a:r>
              <a:rPr sz="3100" spc="-45" dirty="0">
                <a:latin typeface="Symbol"/>
                <a:cs typeface="Symbol"/>
              </a:rPr>
              <a:t></a:t>
            </a:r>
            <a:endParaRPr sz="31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020" y="1174585"/>
            <a:ext cx="56794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5" dirty="0">
                <a:latin typeface="Georgia"/>
                <a:cs typeface="Georgia"/>
              </a:rPr>
              <a:t>Komponen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reaktif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daya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konduktif: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020" y="4893386"/>
            <a:ext cx="738822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508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Kapasitansi dari </a:t>
            </a:r>
            <a:r>
              <a:rPr sz="2800" spc="-5" dirty="0">
                <a:latin typeface="Georgia"/>
                <a:cs typeface="Georgia"/>
              </a:rPr>
              <a:t>dielektrik dgn </a:t>
            </a:r>
            <a:r>
              <a:rPr sz="2800" spc="-10" dirty="0">
                <a:latin typeface="Georgia"/>
                <a:cs typeface="Georgia"/>
              </a:rPr>
              <a:t>rugi2 </a:t>
            </a:r>
            <a:r>
              <a:rPr sz="2800" spc="-5" dirty="0">
                <a:latin typeface="Georgia"/>
                <a:cs typeface="Georgia"/>
              </a:rPr>
              <a:t>yg besar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nilainya murni tergantung</a:t>
            </a:r>
            <a:r>
              <a:rPr sz="2800" spc="-5" dirty="0">
                <a:latin typeface="Georgia"/>
                <a:cs typeface="Georgia"/>
              </a:rPr>
              <a:t> drpd </a:t>
            </a:r>
            <a:r>
              <a:rPr sz="2800" spc="-10" dirty="0">
                <a:latin typeface="Georgia"/>
                <a:cs typeface="Georgia"/>
              </a:rPr>
              <a:t>pemilihan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rangkaian </a:t>
            </a:r>
            <a:r>
              <a:rPr sz="2800" spc="-5" dirty="0">
                <a:latin typeface="Georgia"/>
                <a:cs typeface="Georgia"/>
              </a:rPr>
              <a:t>ekuivalennya.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57359" y="2398318"/>
            <a:ext cx="1572895" cy="0"/>
          </a:xfrm>
          <a:custGeom>
            <a:avLst/>
            <a:gdLst/>
            <a:ahLst/>
            <a:cxnLst/>
            <a:rect l="l" t="t" r="r" b="b"/>
            <a:pathLst>
              <a:path w="1572895">
                <a:moveTo>
                  <a:pt x="0" y="0"/>
                </a:moveTo>
                <a:lnTo>
                  <a:pt x="1572475" y="0"/>
                </a:lnTo>
              </a:path>
            </a:pathLst>
          </a:custGeom>
          <a:ln w="190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2320" y="2289297"/>
            <a:ext cx="5970905" cy="1196975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965200" algn="ctr">
              <a:lnSpc>
                <a:spcPct val="100000"/>
              </a:lnSpc>
              <a:spcBef>
                <a:spcPts val="1010"/>
              </a:spcBef>
            </a:pPr>
            <a:r>
              <a:rPr sz="3550" spc="-10" dirty="0">
                <a:latin typeface="Times New Roman"/>
                <a:cs typeface="Times New Roman"/>
              </a:rPr>
              <a:t>1,8</a:t>
            </a:r>
            <a:r>
              <a:rPr sz="3550" spc="-10" dirty="0">
                <a:latin typeface="Symbol"/>
                <a:cs typeface="Symbol"/>
              </a:rPr>
              <a:t></a:t>
            </a:r>
            <a:r>
              <a:rPr sz="3550" spc="-10" dirty="0">
                <a:latin typeface="Times New Roman"/>
                <a:cs typeface="Times New Roman"/>
              </a:rPr>
              <a:t>10</a:t>
            </a:r>
            <a:r>
              <a:rPr sz="3150" spc="-15" baseline="42328" dirty="0">
                <a:latin typeface="Times New Roman"/>
                <a:cs typeface="Times New Roman"/>
              </a:rPr>
              <a:t>10</a:t>
            </a:r>
            <a:endParaRPr sz="3150" baseline="42328">
              <a:latin typeface="Times New Roman"/>
              <a:cs typeface="Times New Roman"/>
            </a:endParaRPr>
          </a:p>
          <a:p>
            <a:pPr marL="280035" indent="-255270">
              <a:lnSpc>
                <a:spcPct val="100000"/>
              </a:lnSpc>
              <a:spcBef>
                <a:spcPts val="695"/>
              </a:spcBef>
              <a:buClr>
                <a:srgbClr val="9F4CA2"/>
              </a:buClr>
              <a:buChar char="•"/>
              <a:tabLst>
                <a:tab pos="280670" algn="l"/>
              </a:tabLst>
            </a:pPr>
            <a:r>
              <a:rPr sz="2800" spc="-5" dirty="0">
                <a:latin typeface="Georgia"/>
                <a:cs typeface="Georgia"/>
              </a:rPr>
              <a:t>Komponen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aktif dari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komponen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riil: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77018" y="1740612"/>
            <a:ext cx="609600" cy="5918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69265" algn="l"/>
              </a:tabLst>
            </a:pPr>
            <a:r>
              <a:rPr sz="3700" spc="-55" dirty="0">
                <a:solidFill>
                  <a:srgbClr val="000000"/>
                </a:solidFill>
                <a:latin typeface="Symbol"/>
                <a:cs typeface="Symbol"/>
              </a:rPr>
              <a:t></a:t>
            </a:r>
            <a:r>
              <a:rPr sz="3700" spc="-5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3550" i="1" spc="10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endParaRPr sz="3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0624" y="2027543"/>
            <a:ext cx="2041525" cy="5918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561975" algn="l"/>
                <a:tab pos="1752600" algn="l"/>
              </a:tabLst>
            </a:pPr>
            <a:r>
              <a:rPr sz="3700" spc="-50" dirty="0">
                <a:latin typeface="Symbol"/>
                <a:cs typeface="Symbol"/>
              </a:rPr>
              <a:t></a:t>
            </a:r>
            <a:r>
              <a:rPr sz="3700" spc="-440" dirty="0">
                <a:latin typeface="Times New Roman"/>
                <a:cs typeface="Times New Roman"/>
              </a:rPr>
              <a:t> </a:t>
            </a:r>
            <a:r>
              <a:rPr sz="3150" i="1" baseline="-23809" dirty="0">
                <a:latin typeface="Times New Roman"/>
                <a:cs typeface="Times New Roman"/>
              </a:rPr>
              <a:t>c	</a:t>
            </a:r>
            <a:r>
              <a:rPr sz="3550" spc="20" dirty="0">
                <a:latin typeface="Symbol"/>
                <a:cs typeface="Symbol"/>
              </a:rPr>
              <a:t></a:t>
            </a:r>
            <a:r>
              <a:rPr sz="3550" spc="-265" dirty="0">
                <a:latin typeface="Times New Roman"/>
                <a:cs typeface="Times New Roman"/>
              </a:rPr>
              <a:t> </a:t>
            </a:r>
            <a:r>
              <a:rPr sz="3700" spc="-75" dirty="0">
                <a:latin typeface="Symbol"/>
                <a:cs typeface="Symbol"/>
              </a:rPr>
              <a:t></a:t>
            </a:r>
            <a:r>
              <a:rPr sz="3550" i="1" spc="-75" dirty="0">
                <a:latin typeface="Times New Roman"/>
                <a:cs typeface="Times New Roman"/>
              </a:rPr>
              <a:t>C</a:t>
            </a:r>
            <a:r>
              <a:rPr sz="3150" spc="-112" baseline="-23809" dirty="0">
                <a:latin typeface="Times New Roman"/>
                <a:cs typeface="Times New Roman"/>
              </a:rPr>
              <a:t>1	</a:t>
            </a:r>
            <a:r>
              <a:rPr sz="3550" spc="20" dirty="0">
                <a:latin typeface="Symbol"/>
                <a:cs typeface="Symbol"/>
              </a:rPr>
              <a:t></a:t>
            </a:r>
            <a:endParaRPr sz="3550">
              <a:latin typeface="Symbol"/>
              <a:cs typeface="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86076" y="4184281"/>
            <a:ext cx="1739264" cy="0"/>
          </a:xfrm>
          <a:custGeom>
            <a:avLst/>
            <a:gdLst/>
            <a:ahLst/>
            <a:cxnLst/>
            <a:rect l="l" t="t" r="r" b="b"/>
            <a:pathLst>
              <a:path w="1739264">
                <a:moveTo>
                  <a:pt x="0" y="0"/>
                </a:moveTo>
                <a:lnTo>
                  <a:pt x="1738807" y="0"/>
                </a:lnTo>
              </a:path>
            </a:pathLst>
          </a:custGeom>
          <a:ln w="190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139" y="4185970"/>
            <a:ext cx="1600200" cy="5727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3550" spc="-320" dirty="0">
                <a:latin typeface="Times New Roman"/>
                <a:cs typeface="Times New Roman"/>
              </a:rPr>
              <a:t>1</a:t>
            </a:r>
            <a:r>
              <a:rPr sz="3550" spc="-110" dirty="0">
                <a:latin typeface="Times New Roman"/>
                <a:cs typeface="Times New Roman"/>
              </a:rPr>
              <a:t>,</a:t>
            </a:r>
            <a:r>
              <a:rPr sz="3550" spc="20" dirty="0">
                <a:latin typeface="Times New Roman"/>
                <a:cs typeface="Times New Roman"/>
              </a:rPr>
              <a:t>8</a:t>
            </a:r>
            <a:r>
              <a:rPr sz="3550" spc="-610" dirty="0">
                <a:latin typeface="Times New Roman"/>
                <a:cs typeface="Times New Roman"/>
              </a:rPr>
              <a:t> </a:t>
            </a:r>
            <a:r>
              <a:rPr sz="3550" spc="125" dirty="0">
                <a:latin typeface="Symbol"/>
                <a:cs typeface="Symbol"/>
              </a:rPr>
              <a:t></a:t>
            </a:r>
            <a:r>
              <a:rPr sz="3550" spc="15" dirty="0">
                <a:latin typeface="Times New Roman"/>
                <a:cs typeface="Times New Roman"/>
              </a:rPr>
              <a:t>1</a:t>
            </a:r>
            <a:r>
              <a:rPr sz="3550" spc="-75" dirty="0">
                <a:latin typeface="Times New Roman"/>
                <a:cs typeface="Times New Roman"/>
              </a:rPr>
              <a:t>0</a:t>
            </a:r>
            <a:r>
              <a:rPr sz="3150" baseline="42328" dirty="0">
                <a:latin typeface="Times New Roman"/>
                <a:cs typeface="Times New Roman"/>
              </a:rPr>
              <a:t>10</a:t>
            </a:r>
            <a:endParaRPr sz="3150" baseline="42328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3663" y="3526144"/>
            <a:ext cx="2089150" cy="5918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860425" algn="l"/>
                <a:tab pos="1189355" algn="l"/>
              </a:tabLst>
            </a:pPr>
            <a:r>
              <a:rPr sz="5325" spc="37" baseline="-35211" dirty="0">
                <a:latin typeface="Symbol"/>
                <a:cs typeface="Symbol"/>
              </a:rPr>
              <a:t></a:t>
            </a:r>
            <a:r>
              <a:rPr sz="5325" spc="37" baseline="-35211" dirty="0">
                <a:latin typeface="Times New Roman"/>
                <a:cs typeface="Times New Roman"/>
              </a:rPr>
              <a:t> </a:t>
            </a:r>
            <a:r>
              <a:rPr sz="3700" spc="-55" dirty="0">
                <a:latin typeface="Symbol"/>
                <a:cs typeface="Symbol"/>
              </a:rPr>
              <a:t></a:t>
            </a:r>
            <a:r>
              <a:rPr sz="3700" dirty="0">
                <a:latin typeface="Times New Roman"/>
                <a:cs typeface="Times New Roman"/>
              </a:rPr>
              <a:t>	</a:t>
            </a:r>
            <a:r>
              <a:rPr sz="3550" i="1" spc="10" dirty="0">
                <a:latin typeface="Times New Roman"/>
                <a:cs typeface="Times New Roman"/>
              </a:rPr>
              <a:t>f</a:t>
            </a:r>
            <a:r>
              <a:rPr sz="3550" i="1" dirty="0">
                <a:latin typeface="Times New Roman"/>
                <a:cs typeface="Times New Roman"/>
              </a:rPr>
              <a:t>	</a:t>
            </a:r>
            <a:r>
              <a:rPr sz="3550" spc="-30" dirty="0">
                <a:latin typeface="Times New Roman"/>
                <a:cs typeface="Times New Roman"/>
              </a:rPr>
              <a:t>t</a:t>
            </a:r>
            <a:r>
              <a:rPr sz="3550" spc="5" dirty="0">
                <a:latin typeface="Times New Roman"/>
                <a:cs typeface="Times New Roman"/>
              </a:rPr>
              <a:t>a</a:t>
            </a:r>
            <a:r>
              <a:rPr sz="3550" spc="20" dirty="0">
                <a:latin typeface="Times New Roman"/>
                <a:cs typeface="Times New Roman"/>
              </a:rPr>
              <a:t>n</a:t>
            </a:r>
            <a:r>
              <a:rPr sz="3550" spc="-229" dirty="0">
                <a:latin typeface="Times New Roman"/>
                <a:cs typeface="Times New Roman"/>
              </a:rPr>
              <a:t> </a:t>
            </a:r>
            <a:r>
              <a:rPr sz="3700" spc="-55" dirty="0">
                <a:latin typeface="Symbol"/>
                <a:cs typeface="Symbol"/>
              </a:rPr>
              <a:t></a:t>
            </a:r>
            <a:endParaRPr sz="37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2938" y="3813062"/>
            <a:ext cx="213360" cy="5918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00" spc="-45" dirty="0">
                <a:latin typeface="Symbol"/>
                <a:cs typeface="Symbol"/>
              </a:rPr>
              <a:t></a:t>
            </a:r>
            <a:endParaRPr sz="37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17103" y="4132694"/>
            <a:ext cx="159385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i="1" dirty="0">
                <a:latin typeface="Times New Roman"/>
                <a:cs typeface="Times New Roman"/>
              </a:rPr>
              <a:t>a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020" y="1174585"/>
            <a:ext cx="7903209" cy="1732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508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10" dirty="0">
                <a:latin typeface="Georgia"/>
                <a:cs typeface="Georgia"/>
              </a:rPr>
              <a:t>Apabila rugi2 </a:t>
            </a:r>
            <a:r>
              <a:rPr sz="2800" spc="-5" dirty="0">
                <a:latin typeface="Georgia"/>
                <a:cs typeface="Georgia"/>
              </a:rPr>
              <a:t>pada suatu dielektrik </a:t>
            </a:r>
            <a:r>
              <a:rPr sz="2800" spc="-10" dirty="0">
                <a:latin typeface="Georgia"/>
                <a:cs typeface="Georgia"/>
              </a:rPr>
              <a:t>bergantung </a:t>
            </a:r>
            <a:r>
              <a:rPr sz="2800" spc="-5" dirty="0">
                <a:latin typeface="Georgia"/>
                <a:cs typeface="Georgia"/>
              </a:rPr>
              <a:t> sepenuhnya pada </a:t>
            </a:r>
            <a:r>
              <a:rPr sz="2800" spc="-10" dirty="0">
                <a:latin typeface="Georgia"/>
                <a:cs typeface="Georgia"/>
              </a:rPr>
              <a:t>arus </a:t>
            </a:r>
            <a:r>
              <a:rPr sz="2800" spc="-5" dirty="0">
                <a:latin typeface="Georgia"/>
                <a:cs typeface="Georgia"/>
              </a:rPr>
              <a:t>bocor utk </a:t>
            </a:r>
            <a:r>
              <a:rPr sz="2800" spc="-10" dirty="0">
                <a:latin typeface="Georgia"/>
                <a:cs typeface="Georgia"/>
              </a:rPr>
              <a:t>berbagai </a:t>
            </a:r>
            <a:r>
              <a:rPr sz="2800" spc="-5" dirty="0">
                <a:latin typeface="Georgia"/>
                <a:cs typeface="Georgia"/>
              </a:rPr>
              <a:t> frekuensi, kehilangan tangen pada </a:t>
            </a:r>
            <a:r>
              <a:rPr sz="2800" spc="-10" dirty="0">
                <a:latin typeface="Georgia"/>
                <a:cs typeface="Georgia"/>
              </a:rPr>
              <a:t>kapasitor </a:t>
            </a:r>
            <a:r>
              <a:rPr sz="2800" spc="-5" dirty="0">
                <a:latin typeface="Georgia"/>
                <a:cs typeface="Georgia"/>
              </a:rPr>
              <a:t>dgn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dielektrik</a:t>
            </a:r>
            <a:r>
              <a:rPr sz="2800" spc="-5" dirty="0">
                <a:latin typeface="Georgia"/>
                <a:cs typeface="Georgia"/>
              </a:rPr>
              <a:t> tsb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utk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segala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frekuensi</a:t>
            </a:r>
            <a:r>
              <a:rPr sz="2800" spc="-10" dirty="0">
                <a:latin typeface="Georgia"/>
                <a:cs typeface="Georgia"/>
              </a:rPr>
              <a:t> didpt: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620" y="3849382"/>
            <a:ext cx="7891145" cy="232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735" marR="3048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Char char="•"/>
              <a:tabLst>
                <a:tab pos="293370" algn="l"/>
              </a:tabLst>
            </a:pPr>
            <a:r>
              <a:rPr sz="2800" spc="-5" dirty="0">
                <a:latin typeface="Georgia"/>
                <a:cs typeface="Georgia"/>
              </a:rPr>
              <a:t>Di </a:t>
            </a:r>
            <a:r>
              <a:rPr sz="2800" spc="-10" dirty="0">
                <a:latin typeface="Georgia"/>
                <a:cs typeface="Georgia"/>
              </a:rPr>
              <a:t>mana </a:t>
            </a:r>
            <a:r>
              <a:rPr sz="2800" dirty="0">
                <a:latin typeface="Georgia"/>
                <a:cs typeface="Georgia"/>
              </a:rPr>
              <a:t>C </a:t>
            </a:r>
            <a:r>
              <a:rPr sz="2800" spc="-5" dirty="0">
                <a:latin typeface="Georgia"/>
                <a:cs typeface="Georgia"/>
              </a:rPr>
              <a:t>dan </a:t>
            </a:r>
            <a:r>
              <a:rPr sz="2800" dirty="0">
                <a:latin typeface="Georgia"/>
                <a:cs typeface="Georgia"/>
              </a:rPr>
              <a:t>R </a:t>
            </a:r>
            <a:r>
              <a:rPr sz="2800" spc="-10" dirty="0">
                <a:latin typeface="Georgia"/>
                <a:cs typeface="Georgia"/>
              </a:rPr>
              <a:t>adalah konstan </a:t>
            </a:r>
            <a:r>
              <a:rPr sz="2800" spc="-5" dirty="0">
                <a:latin typeface="Georgia"/>
                <a:cs typeface="Georgia"/>
              </a:rPr>
              <a:t>yg </a:t>
            </a:r>
            <a:r>
              <a:rPr sz="2800" spc="-10" dirty="0">
                <a:latin typeface="Georgia"/>
                <a:cs typeface="Georgia"/>
              </a:rPr>
              <a:t>diukur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frekuensi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yg telah</a:t>
            </a:r>
            <a:r>
              <a:rPr sz="2800" spc="-10" dirty="0">
                <a:latin typeface="Georgia"/>
                <a:cs typeface="Georgia"/>
              </a:rPr>
              <a:t> ditetapkan.</a:t>
            </a:r>
            <a:endParaRPr sz="2800">
              <a:latin typeface="Georgia"/>
              <a:cs typeface="Georgia"/>
            </a:endParaRPr>
          </a:p>
          <a:p>
            <a:pPr marL="292735" marR="349885" indent="-25527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93370" algn="l"/>
              </a:tabLst>
            </a:pPr>
            <a:r>
              <a:rPr sz="2800" spc="-10" dirty="0">
                <a:latin typeface="Georgia"/>
                <a:cs typeface="Georgia"/>
              </a:rPr>
              <a:t>Rugi2 </a:t>
            </a:r>
            <a:r>
              <a:rPr sz="2800" spc="-5" dirty="0">
                <a:latin typeface="Georgia"/>
                <a:cs typeface="Georgia"/>
              </a:rPr>
              <a:t>pada </a:t>
            </a:r>
            <a:r>
              <a:rPr sz="2800" spc="-10" dirty="0">
                <a:latin typeface="Georgia"/>
                <a:cs typeface="Georgia"/>
              </a:rPr>
              <a:t>kapasitor tidak </a:t>
            </a:r>
            <a:r>
              <a:rPr sz="2800" spc="-5" dirty="0">
                <a:latin typeface="Georgia"/>
                <a:cs typeface="Georgia"/>
              </a:rPr>
              <a:t>tergantung </a:t>
            </a:r>
            <a:r>
              <a:rPr sz="2800" spc="-10" dirty="0">
                <a:latin typeface="Georgia"/>
                <a:cs typeface="Georgia"/>
              </a:rPr>
              <a:t>kepada </a:t>
            </a:r>
            <a:r>
              <a:rPr sz="2800" spc="-6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frekuensinya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&amp;</a:t>
            </a:r>
            <a:r>
              <a:rPr sz="2800" spc="-10" dirty="0">
                <a:latin typeface="Georgia"/>
                <a:cs typeface="Georgia"/>
              </a:rPr>
              <a:t> ditentukan</a:t>
            </a:r>
            <a:r>
              <a:rPr sz="2800" spc="-5" dirty="0">
                <a:latin typeface="Georgia"/>
                <a:cs typeface="Georgia"/>
              </a:rPr>
              <a:t> oleh:</a:t>
            </a:r>
            <a:endParaRPr sz="2800">
              <a:latin typeface="Georgia"/>
              <a:cs typeface="Georgia"/>
            </a:endParaRPr>
          </a:p>
          <a:p>
            <a:pPr marL="1450340">
              <a:lnSpc>
                <a:spcPct val="100000"/>
              </a:lnSpc>
              <a:spcBef>
                <a:spcPts val="760"/>
              </a:spcBef>
            </a:pPr>
            <a:r>
              <a:rPr sz="3000" i="1" spc="10" dirty="0">
                <a:latin typeface="Times New Roman"/>
                <a:cs typeface="Times New Roman"/>
              </a:rPr>
              <a:t>P</a:t>
            </a:r>
            <a:r>
              <a:rPr sz="3000" i="1" spc="-25" dirty="0">
                <a:latin typeface="Times New Roman"/>
                <a:cs typeface="Times New Roman"/>
              </a:rPr>
              <a:t> </a:t>
            </a:r>
            <a:r>
              <a:rPr sz="3000" spc="10" dirty="0">
                <a:latin typeface="Symbol"/>
                <a:cs typeface="Symbol"/>
              </a:rPr>
              <a:t></a:t>
            </a:r>
            <a:r>
              <a:rPr sz="3000" spc="-350" dirty="0">
                <a:latin typeface="Times New Roman"/>
                <a:cs typeface="Times New Roman"/>
              </a:rPr>
              <a:t> </a:t>
            </a:r>
            <a:r>
              <a:rPr sz="3000" i="1" spc="10" dirty="0">
                <a:latin typeface="Times New Roman"/>
                <a:cs typeface="Times New Roman"/>
              </a:rPr>
              <a:t>V</a:t>
            </a:r>
            <a:r>
              <a:rPr sz="3000" i="1" spc="-200" dirty="0">
                <a:latin typeface="Times New Roman"/>
                <a:cs typeface="Times New Roman"/>
              </a:rPr>
              <a:t> </a:t>
            </a:r>
            <a:r>
              <a:rPr sz="2625" spc="7" baseline="42857" dirty="0">
                <a:latin typeface="Times New Roman"/>
                <a:cs typeface="Times New Roman"/>
              </a:rPr>
              <a:t>2</a:t>
            </a:r>
            <a:r>
              <a:rPr sz="2625" baseline="42857" dirty="0">
                <a:latin typeface="Times New Roman"/>
                <a:cs typeface="Times New Roman"/>
              </a:rPr>
              <a:t> </a:t>
            </a:r>
            <a:r>
              <a:rPr sz="2625" spc="-195" baseline="42857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/</a:t>
            </a:r>
            <a:r>
              <a:rPr sz="3000" spc="-130" dirty="0">
                <a:latin typeface="Times New Roman"/>
                <a:cs typeface="Times New Roman"/>
              </a:rPr>
              <a:t> </a:t>
            </a:r>
            <a:r>
              <a:rPr sz="3000" i="1" spc="10" dirty="0">
                <a:latin typeface="Times New Roman"/>
                <a:cs typeface="Times New Roman"/>
              </a:rPr>
              <a:t>R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1756" y="3342957"/>
            <a:ext cx="781050" cy="0"/>
          </a:xfrm>
          <a:custGeom>
            <a:avLst/>
            <a:gdLst/>
            <a:ahLst/>
            <a:cxnLst/>
            <a:rect l="l" t="t" r="r" b="b"/>
            <a:pathLst>
              <a:path w="781050">
                <a:moveTo>
                  <a:pt x="0" y="0"/>
                </a:moveTo>
                <a:lnTo>
                  <a:pt x="780478" y="0"/>
                </a:lnTo>
              </a:path>
            </a:pathLst>
          </a:custGeom>
          <a:ln w="157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71583" y="2737795"/>
            <a:ext cx="778510" cy="10922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2225" algn="ctr">
              <a:lnSpc>
                <a:spcPct val="100000"/>
              </a:lnSpc>
              <a:spcBef>
                <a:spcPts val="620"/>
              </a:spcBef>
            </a:pPr>
            <a:r>
              <a:rPr sz="3000" spc="5" dirty="0">
                <a:latin typeface="Times New Roman"/>
                <a:cs typeface="Times New Roman"/>
              </a:rPr>
              <a:t>1</a:t>
            </a:r>
            <a:endParaRPr sz="3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3100" spc="-15" dirty="0">
                <a:latin typeface="Symbol"/>
                <a:cs typeface="Symbol"/>
              </a:rPr>
              <a:t></a:t>
            </a:r>
            <a:r>
              <a:rPr sz="3000" i="1" spc="-15" dirty="0">
                <a:latin typeface="Times New Roman"/>
                <a:cs typeface="Times New Roman"/>
              </a:rPr>
              <a:t>CR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2093" y="3030577"/>
            <a:ext cx="1078865" cy="500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0" spc="-20" dirty="0">
                <a:latin typeface="Times New Roman"/>
                <a:cs typeface="Times New Roman"/>
              </a:rPr>
              <a:t>t</a:t>
            </a:r>
            <a:r>
              <a:rPr sz="3000" spc="10" dirty="0">
                <a:latin typeface="Times New Roman"/>
                <a:cs typeface="Times New Roman"/>
              </a:rPr>
              <a:t>a</a:t>
            </a:r>
            <a:r>
              <a:rPr sz="3000" spc="5" dirty="0">
                <a:latin typeface="Times New Roman"/>
                <a:cs typeface="Times New Roman"/>
              </a:rPr>
              <a:t>n</a:t>
            </a:r>
            <a:r>
              <a:rPr sz="3000" spc="-425" dirty="0">
                <a:latin typeface="Times New Roman"/>
                <a:cs typeface="Times New Roman"/>
              </a:rPr>
              <a:t> </a:t>
            </a:r>
            <a:r>
              <a:rPr sz="3100" spc="-45" dirty="0">
                <a:latin typeface="Symbol"/>
                <a:cs typeface="Symbol"/>
              </a:rPr>
              <a:t></a:t>
            </a:r>
            <a:r>
              <a:rPr sz="3100" spc="37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Symbol"/>
                <a:cs typeface="Symbol"/>
              </a:rPr>
              <a:t></a:t>
            </a:r>
            <a:endParaRPr sz="30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1652</Words>
  <Application>Microsoft Office PowerPoint</Application>
  <PresentationFormat>On-screen Show (4:3)</PresentationFormat>
  <Paragraphs>166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 MT</vt:lpstr>
      <vt:lpstr>Calibri</vt:lpstr>
      <vt:lpstr>Georgia</vt:lpstr>
      <vt:lpstr>Symbol</vt:lpstr>
      <vt:lpstr>Times New Roman</vt:lpstr>
      <vt:lpstr>Trebuchet MS</vt:lpstr>
      <vt:lpstr>Wingdings</vt:lpstr>
      <vt:lpstr>Office Theme</vt:lpstr>
      <vt:lpstr>PowerPoint Presentation</vt:lpstr>
      <vt:lpstr>Konsep Umum</vt:lpstr>
      <vt:lpstr>PowerPoint Presentation</vt:lpstr>
      <vt:lpstr>(a) Muatan vs tegangan utk rugi dielektrik linier</vt:lpstr>
      <vt:lpstr>PowerPoint Presentation</vt:lpstr>
      <vt:lpstr>PowerPoint Presentation</vt:lpstr>
      <vt:lpstr>f tan  1,81010</vt:lpstr>
      <vt:lpstr> f</vt:lpstr>
      <vt:lpstr>PowerPoint Presentation</vt:lpstr>
      <vt:lpstr>PowerPoint Presentation</vt:lpstr>
      <vt:lpstr>PowerPoint Presentation</vt:lpstr>
      <vt:lpstr>Jenis-Jenis Rugi Dielektrik pada Material Isolasi</vt:lpstr>
      <vt:lpstr>PowerPoint Presentation</vt:lpstr>
      <vt:lpstr>PowerPoint Presentation</vt:lpstr>
      <vt:lpstr>P  A exp (b / T )</vt:lpstr>
      <vt:lpstr>PowerPoint Presentation</vt:lpstr>
      <vt:lpstr>PowerPoint Presentation</vt:lpstr>
      <vt:lpstr>Rugi-Rugi Dielektrik pada Material  Dielektrik Gas</vt:lpstr>
      <vt:lpstr>Rugi-Rugi Dielektrik pada Material Dielektrik  Cair</vt:lpstr>
      <vt:lpstr>Rugi-Rugi Dielektrik pada Material  Dielektrik Padat</vt:lpstr>
      <vt:lpstr>Molekular</vt:lpstr>
      <vt:lpstr>PowerPoint Presentation</vt:lpstr>
      <vt:lpstr>Ionik</vt:lpstr>
      <vt:lpstr>PowerPoint Presentation</vt:lpstr>
      <vt:lpstr>PowerPoint Presentation</vt:lpstr>
      <vt:lpstr>Feroelektrik</vt:lpstr>
      <vt:lpstr>Material Campuran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RUGI DIELEKTRIK</dc:title>
  <dc:creator>user</dc:creator>
  <cp:lastModifiedBy>ASUS</cp:lastModifiedBy>
  <cp:revision>1</cp:revision>
  <dcterms:created xsi:type="dcterms:W3CDTF">2022-10-31T12:51:51Z</dcterms:created>
  <dcterms:modified xsi:type="dcterms:W3CDTF">2022-10-31T12:54:19Z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2021-04-12T00:00:00Z</vt:filetime>
  </property>
  <property fmtid="{D5CDD505-2E9C-101B-9397-08002B2CF9AE}" pid="3" name="Creator">
    <vt:lpwstr>Impress</vt:lpwstr>
  </property>
  <property fmtid="{D5CDD505-2E9C-101B-9397-08002B2CF9AE}" pid="4" name="LastSaved">
    <vt:filetime>2021-04-12T00:00:00Z</vt:filetime>
  </property>
</Properties>
</file>