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9144000" cy="6858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16839" y="-71182"/>
            <a:ext cx="8910320" cy="24517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9/29/2021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rgbClr val="00AFEF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9/29/2021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rgbClr val="00AFEF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9/29/2021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rgbClr val="00AFEF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9/29/2021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9/29/2021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9144000" y="0"/>
                </a:moveTo>
                <a:lnTo>
                  <a:pt x="0" y="0"/>
                </a:lnTo>
                <a:lnTo>
                  <a:pt x="0" y="6858000"/>
                </a:lnTo>
                <a:lnTo>
                  <a:pt x="9144000" y="6858000"/>
                </a:lnTo>
                <a:lnTo>
                  <a:pt x="9144000" y="0"/>
                </a:lnTo>
                <a:close/>
              </a:path>
            </a:pathLst>
          </a:custGeom>
          <a:solidFill>
            <a:srgbClr val="3A3A3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0" y="4638611"/>
            <a:ext cx="9144000" cy="2219388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0" y="4752975"/>
            <a:ext cx="9144000" cy="2105025"/>
          </a:xfrm>
          <a:custGeom>
            <a:avLst/>
            <a:gdLst/>
            <a:ahLst/>
            <a:cxnLst/>
            <a:rect l="l" t="t" r="r" b="b"/>
            <a:pathLst>
              <a:path w="9144000" h="2105025">
                <a:moveTo>
                  <a:pt x="0" y="1693545"/>
                </a:moveTo>
                <a:lnTo>
                  <a:pt x="0" y="2105023"/>
                </a:lnTo>
                <a:lnTo>
                  <a:pt x="9144000" y="2105023"/>
                </a:lnTo>
                <a:lnTo>
                  <a:pt x="9144000" y="1752207"/>
                </a:lnTo>
                <a:lnTo>
                  <a:pt x="2266828" y="1752207"/>
                </a:lnTo>
                <a:lnTo>
                  <a:pt x="1613553" y="1744786"/>
                </a:lnTo>
                <a:lnTo>
                  <a:pt x="0" y="1693545"/>
                </a:lnTo>
                <a:close/>
              </a:path>
              <a:path w="9144000" h="2105025">
                <a:moveTo>
                  <a:pt x="9144000" y="0"/>
                </a:moveTo>
                <a:lnTo>
                  <a:pt x="8953853" y="89723"/>
                </a:lnTo>
                <a:lnTo>
                  <a:pt x="8464392" y="314484"/>
                </a:lnTo>
                <a:lnTo>
                  <a:pt x="8055839" y="494398"/>
                </a:lnTo>
                <a:lnTo>
                  <a:pt x="7664254" y="659310"/>
                </a:lnTo>
                <a:lnTo>
                  <a:pt x="7341069" y="789181"/>
                </a:lnTo>
                <a:lnTo>
                  <a:pt x="7028467" y="908853"/>
                </a:lnTo>
                <a:lnTo>
                  <a:pt x="6775423" y="1001063"/>
                </a:lnTo>
                <a:lnTo>
                  <a:pt x="6528624" y="1086674"/>
                </a:lnTo>
                <a:lnTo>
                  <a:pt x="6287566" y="1165907"/>
                </a:lnTo>
                <a:lnTo>
                  <a:pt x="6051747" y="1238981"/>
                </a:lnTo>
                <a:lnTo>
                  <a:pt x="5820664" y="1306116"/>
                </a:lnTo>
                <a:lnTo>
                  <a:pt x="5593815" y="1367532"/>
                </a:lnTo>
                <a:lnTo>
                  <a:pt x="5415046" y="1412695"/>
                </a:lnTo>
                <a:lnTo>
                  <a:pt x="5238407" y="1454451"/>
                </a:lnTo>
                <a:lnTo>
                  <a:pt x="5063642" y="1492913"/>
                </a:lnTo>
                <a:lnTo>
                  <a:pt x="4890493" y="1528193"/>
                </a:lnTo>
                <a:lnTo>
                  <a:pt x="4718701" y="1560404"/>
                </a:lnTo>
                <a:lnTo>
                  <a:pt x="4548012" y="1589659"/>
                </a:lnTo>
                <a:lnTo>
                  <a:pt x="4335806" y="1622241"/>
                </a:lnTo>
                <a:lnTo>
                  <a:pt x="4124415" y="1650600"/>
                </a:lnTo>
                <a:lnTo>
                  <a:pt x="3913339" y="1674955"/>
                </a:lnTo>
                <a:lnTo>
                  <a:pt x="3702072" y="1695526"/>
                </a:lnTo>
                <a:lnTo>
                  <a:pt x="3490114" y="1712534"/>
                </a:lnTo>
                <a:lnTo>
                  <a:pt x="3234143" y="1728547"/>
                </a:lnTo>
                <a:lnTo>
                  <a:pt x="2975583" y="1740126"/>
                </a:lnTo>
                <a:lnTo>
                  <a:pt x="2669499" y="1748535"/>
                </a:lnTo>
                <a:lnTo>
                  <a:pt x="2266828" y="1752207"/>
                </a:lnTo>
                <a:lnTo>
                  <a:pt x="9144000" y="1752207"/>
                </a:lnTo>
                <a:lnTo>
                  <a:pt x="9144000" y="0"/>
                </a:lnTo>
                <a:close/>
              </a:path>
            </a:pathLst>
          </a:custGeom>
          <a:solidFill>
            <a:srgbClr val="7B7B7B">
              <a:alpha val="45097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7200900" y="0"/>
            <a:ext cx="1943100" cy="685800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7315200" y="0"/>
            <a:ext cx="1828800" cy="6858000"/>
          </a:xfrm>
          <a:custGeom>
            <a:avLst/>
            <a:gdLst/>
            <a:ahLst/>
            <a:cxnLst/>
            <a:rect l="l" t="t" r="r" b="b"/>
            <a:pathLst>
              <a:path w="1828800" h="6858000">
                <a:moveTo>
                  <a:pt x="0" y="0"/>
                </a:moveTo>
                <a:lnTo>
                  <a:pt x="37678" y="52510"/>
                </a:lnTo>
                <a:lnTo>
                  <a:pt x="74692" y="105059"/>
                </a:lnTo>
                <a:lnTo>
                  <a:pt x="111045" y="157642"/>
                </a:lnTo>
                <a:lnTo>
                  <a:pt x="146740" y="210258"/>
                </a:lnTo>
                <a:lnTo>
                  <a:pt x="181781" y="262903"/>
                </a:lnTo>
                <a:lnTo>
                  <a:pt x="216173" y="315574"/>
                </a:lnTo>
                <a:lnTo>
                  <a:pt x="249918" y="368268"/>
                </a:lnTo>
                <a:lnTo>
                  <a:pt x="283022" y="420982"/>
                </a:lnTo>
                <a:lnTo>
                  <a:pt x="315488" y="473715"/>
                </a:lnTo>
                <a:lnTo>
                  <a:pt x="347319" y="526461"/>
                </a:lnTo>
                <a:lnTo>
                  <a:pt x="378519" y="579219"/>
                </a:lnTo>
                <a:lnTo>
                  <a:pt x="409092" y="631986"/>
                </a:lnTo>
                <a:lnTo>
                  <a:pt x="439043" y="684758"/>
                </a:lnTo>
                <a:lnTo>
                  <a:pt x="468375" y="737534"/>
                </a:lnTo>
                <a:lnTo>
                  <a:pt x="497091" y="790309"/>
                </a:lnTo>
                <a:lnTo>
                  <a:pt x="525196" y="843081"/>
                </a:lnTo>
                <a:lnTo>
                  <a:pt x="552693" y="895847"/>
                </a:lnTo>
                <a:lnTo>
                  <a:pt x="579586" y="948604"/>
                </a:lnTo>
                <a:lnTo>
                  <a:pt x="605880" y="1001349"/>
                </a:lnTo>
                <a:lnTo>
                  <a:pt x="631577" y="1054080"/>
                </a:lnTo>
                <a:lnTo>
                  <a:pt x="656682" y="1106792"/>
                </a:lnTo>
                <a:lnTo>
                  <a:pt x="681198" y="1159484"/>
                </a:lnTo>
                <a:lnTo>
                  <a:pt x="705130" y="1212153"/>
                </a:lnTo>
                <a:lnTo>
                  <a:pt x="728481" y="1264795"/>
                </a:lnTo>
                <a:lnTo>
                  <a:pt x="751256" y="1317407"/>
                </a:lnTo>
                <a:lnTo>
                  <a:pt x="773457" y="1369987"/>
                </a:lnTo>
                <a:lnTo>
                  <a:pt x="795088" y="1422532"/>
                </a:lnTo>
                <a:lnTo>
                  <a:pt x="816155" y="1475038"/>
                </a:lnTo>
                <a:lnTo>
                  <a:pt x="836659" y="1527504"/>
                </a:lnTo>
                <a:lnTo>
                  <a:pt x="856606" y="1579925"/>
                </a:lnTo>
                <a:lnTo>
                  <a:pt x="875999" y="1632299"/>
                </a:lnTo>
                <a:lnTo>
                  <a:pt x="894841" y="1684623"/>
                </a:lnTo>
                <a:lnTo>
                  <a:pt x="913138" y="1736895"/>
                </a:lnTo>
                <a:lnTo>
                  <a:pt x="930891" y="1789110"/>
                </a:lnTo>
                <a:lnTo>
                  <a:pt x="948107" y="1841267"/>
                </a:lnTo>
                <a:lnTo>
                  <a:pt x="964787" y="1893362"/>
                </a:lnTo>
                <a:lnTo>
                  <a:pt x="980936" y="1945392"/>
                </a:lnTo>
                <a:lnTo>
                  <a:pt x="996558" y="1997355"/>
                </a:lnTo>
                <a:lnTo>
                  <a:pt x="1011657" y="2049248"/>
                </a:lnTo>
                <a:lnTo>
                  <a:pt x="1026237" y="2101067"/>
                </a:lnTo>
                <a:lnTo>
                  <a:pt x="1040300" y="2152809"/>
                </a:lnTo>
                <a:lnTo>
                  <a:pt x="1053852" y="2204473"/>
                </a:lnTo>
                <a:lnTo>
                  <a:pt x="1066896" y="2256054"/>
                </a:lnTo>
                <a:lnTo>
                  <a:pt x="1079436" y="2307550"/>
                </a:lnTo>
                <a:lnTo>
                  <a:pt x="1091475" y="2358958"/>
                </a:lnTo>
                <a:lnTo>
                  <a:pt x="1103018" y="2410275"/>
                </a:lnTo>
                <a:lnTo>
                  <a:pt x="1114068" y="2461498"/>
                </a:lnTo>
                <a:lnTo>
                  <a:pt x="1124629" y="2512625"/>
                </a:lnTo>
                <a:lnTo>
                  <a:pt x="1134705" y="2563651"/>
                </a:lnTo>
                <a:lnTo>
                  <a:pt x="1144300" y="2614575"/>
                </a:lnTo>
                <a:lnTo>
                  <a:pt x="1153418" y="2665393"/>
                </a:lnTo>
                <a:lnTo>
                  <a:pt x="1162062" y="2716103"/>
                </a:lnTo>
                <a:lnTo>
                  <a:pt x="1170236" y="2766701"/>
                </a:lnTo>
                <a:lnTo>
                  <a:pt x="1177945" y="2817185"/>
                </a:lnTo>
                <a:lnTo>
                  <a:pt x="1185192" y="2867551"/>
                </a:lnTo>
                <a:lnTo>
                  <a:pt x="1191980" y="2917797"/>
                </a:lnTo>
                <a:lnTo>
                  <a:pt x="1198314" y="2967920"/>
                </a:lnTo>
                <a:lnTo>
                  <a:pt x="1204197" y="3017916"/>
                </a:lnTo>
                <a:lnTo>
                  <a:pt x="1209634" y="3067784"/>
                </a:lnTo>
                <a:lnTo>
                  <a:pt x="1214628" y="3117520"/>
                </a:lnTo>
                <a:lnTo>
                  <a:pt x="1219183" y="3167120"/>
                </a:lnTo>
                <a:lnTo>
                  <a:pt x="1223302" y="3216583"/>
                </a:lnTo>
                <a:lnTo>
                  <a:pt x="1226990" y="3265905"/>
                </a:lnTo>
                <a:lnTo>
                  <a:pt x="1230251" y="3315083"/>
                </a:lnTo>
                <a:lnTo>
                  <a:pt x="1233088" y="3364115"/>
                </a:lnTo>
                <a:lnTo>
                  <a:pt x="1235505" y="3412997"/>
                </a:lnTo>
                <a:lnTo>
                  <a:pt x="1237506" y="3461726"/>
                </a:lnTo>
                <a:lnTo>
                  <a:pt x="1239095" y="3510300"/>
                </a:lnTo>
                <a:lnTo>
                  <a:pt x="1240275" y="3558716"/>
                </a:lnTo>
                <a:lnTo>
                  <a:pt x="1241051" y="3606970"/>
                </a:lnTo>
                <a:lnTo>
                  <a:pt x="1241426" y="3655060"/>
                </a:lnTo>
                <a:lnTo>
                  <a:pt x="1241404" y="3702983"/>
                </a:lnTo>
                <a:lnTo>
                  <a:pt x="1240989" y="3750736"/>
                </a:lnTo>
                <a:lnTo>
                  <a:pt x="1240185" y="3798316"/>
                </a:lnTo>
                <a:lnTo>
                  <a:pt x="1238995" y="3845719"/>
                </a:lnTo>
                <a:lnTo>
                  <a:pt x="1237424" y="3892944"/>
                </a:lnTo>
                <a:lnTo>
                  <a:pt x="1235475" y="3939987"/>
                </a:lnTo>
                <a:lnTo>
                  <a:pt x="1233152" y="3986846"/>
                </a:lnTo>
                <a:lnTo>
                  <a:pt x="1230459" y="4033516"/>
                </a:lnTo>
                <a:lnTo>
                  <a:pt x="1227400" y="4079996"/>
                </a:lnTo>
                <a:lnTo>
                  <a:pt x="1223979" y="4126283"/>
                </a:lnTo>
                <a:lnTo>
                  <a:pt x="1220198" y="4172373"/>
                </a:lnTo>
                <a:lnTo>
                  <a:pt x="1216063" y="4218264"/>
                </a:lnTo>
                <a:lnTo>
                  <a:pt x="1211578" y="4263952"/>
                </a:lnTo>
                <a:lnTo>
                  <a:pt x="1206745" y="4309435"/>
                </a:lnTo>
                <a:lnTo>
                  <a:pt x="1201568" y="4354710"/>
                </a:lnTo>
                <a:lnTo>
                  <a:pt x="1196053" y="4399773"/>
                </a:lnTo>
                <a:lnTo>
                  <a:pt x="1190201" y="4444623"/>
                </a:lnTo>
                <a:lnTo>
                  <a:pt x="1184018" y="4489256"/>
                </a:lnTo>
                <a:lnTo>
                  <a:pt x="1177507" y="4533668"/>
                </a:lnTo>
                <a:lnTo>
                  <a:pt x="1170672" y="4577858"/>
                </a:lnTo>
                <a:lnTo>
                  <a:pt x="1163517" y="4621822"/>
                </a:lnTo>
                <a:lnTo>
                  <a:pt x="1156045" y="4665558"/>
                </a:lnTo>
                <a:lnTo>
                  <a:pt x="1148260" y="4709062"/>
                </a:lnTo>
                <a:lnTo>
                  <a:pt x="1140167" y="4752331"/>
                </a:lnTo>
                <a:lnTo>
                  <a:pt x="1131769" y="4795362"/>
                </a:lnTo>
                <a:lnTo>
                  <a:pt x="1123069" y="4838154"/>
                </a:lnTo>
                <a:lnTo>
                  <a:pt x="1114073" y="4880702"/>
                </a:lnTo>
                <a:lnTo>
                  <a:pt x="1104783" y="4923003"/>
                </a:lnTo>
                <a:lnTo>
                  <a:pt x="1095203" y="4965056"/>
                </a:lnTo>
                <a:lnTo>
                  <a:pt x="1085337" y="5006856"/>
                </a:lnTo>
                <a:lnTo>
                  <a:pt x="1075190" y="5048401"/>
                </a:lnTo>
                <a:lnTo>
                  <a:pt x="1064764" y="5089688"/>
                </a:lnTo>
                <a:lnTo>
                  <a:pt x="1054064" y="5130715"/>
                </a:lnTo>
                <a:lnTo>
                  <a:pt x="1043094" y="5171477"/>
                </a:lnTo>
                <a:lnTo>
                  <a:pt x="1031857" y="5211973"/>
                </a:lnTo>
                <a:lnTo>
                  <a:pt x="1020357" y="5252199"/>
                </a:lnTo>
                <a:lnTo>
                  <a:pt x="1008598" y="5292152"/>
                </a:lnTo>
                <a:lnTo>
                  <a:pt x="996584" y="5331829"/>
                </a:lnTo>
                <a:lnTo>
                  <a:pt x="984319" y="5371228"/>
                </a:lnTo>
                <a:lnTo>
                  <a:pt x="971806" y="5410346"/>
                </a:lnTo>
                <a:lnTo>
                  <a:pt x="959049" y="5449179"/>
                </a:lnTo>
                <a:lnTo>
                  <a:pt x="946053" y="5487725"/>
                </a:lnTo>
                <a:lnTo>
                  <a:pt x="932821" y="5525981"/>
                </a:lnTo>
                <a:lnTo>
                  <a:pt x="919356" y="5563944"/>
                </a:lnTo>
                <a:lnTo>
                  <a:pt x="905664" y="5601610"/>
                </a:lnTo>
                <a:lnTo>
                  <a:pt x="891746" y="5638977"/>
                </a:lnTo>
                <a:lnTo>
                  <a:pt x="877608" y="5676043"/>
                </a:lnTo>
                <a:lnTo>
                  <a:pt x="863253" y="5712803"/>
                </a:lnTo>
                <a:lnTo>
                  <a:pt x="848686" y="5749256"/>
                </a:lnTo>
                <a:lnTo>
                  <a:pt x="833909" y="5785398"/>
                </a:lnTo>
                <a:lnTo>
                  <a:pt x="818926" y="5821227"/>
                </a:lnTo>
                <a:lnTo>
                  <a:pt x="803742" y="5856738"/>
                </a:lnTo>
                <a:lnTo>
                  <a:pt x="788361" y="5891930"/>
                </a:lnTo>
                <a:lnTo>
                  <a:pt x="772785" y="5926800"/>
                </a:lnTo>
                <a:lnTo>
                  <a:pt x="741068" y="5995560"/>
                </a:lnTo>
                <a:lnTo>
                  <a:pt x="708622" y="6062996"/>
                </a:lnTo>
                <a:lnTo>
                  <a:pt x="675477" y="6129082"/>
                </a:lnTo>
                <a:lnTo>
                  <a:pt x="641663" y="6193797"/>
                </a:lnTo>
                <a:lnTo>
                  <a:pt x="607212" y="6257116"/>
                </a:lnTo>
                <a:lnTo>
                  <a:pt x="572155" y="6319017"/>
                </a:lnTo>
                <a:lnTo>
                  <a:pt x="536521" y="6379475"/>
                </a:lnTo>
                <a:lnTo>
                  <a:pt x="500341" y="6438468"/>
                </a:lnTo>
                <a:lnTo>
                  <a:pt x="463647" y="6495971"/>
                </a:lnTo>
                <a:lnTo>
                  <a:pt x="426469" y="6551962"/>
                </a:lnTo>
                <a:lnTo>
                  <a:pt x="388836" y="6606417"/>
                </a:lnTo>
                <a:lnTo>
                  <a:pt x="350781" y="6659313"/>
                </a:lnTo>
                <a:lnTo>
                  <a:pt x="312334" y="6710625"/>
                </a:lnTo>
                <a:lnTo>
                  <a:pt x="273525" y="6760331"/>
                </a:lnTo>
                <a:lnTo>
                  <a:pt x="234385" y="6808408"/>
                </a:lnTo>
                <a:lnTo>
                  <a:pt x="194945" y="6854831"/>
                </a:lnTo>
                <a:lnTo>
                  <a:pt x="1828800" y="6857999"/>
                </a:lnTo>
                <a:lnTo>
                  <a:pt x="1828800" y="14224"/>
                </a:lnTo>
                <a:lnTo>
                  <a:pt x="0" y="0"/>
                </a:lnTo>
                <a:close/>
              </a:path>
            </a:pathLst>
          </a:custGeom>
          <a:solidFill>
            <a:srgbClr val="585858">
              <a:alpha val="3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02882" y="23812"/>
            <a:ext cx="2580005" cy="3917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0">
                <a:solidFill>
                  <a:srgbClr val="00AFEF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57200" y="1577340"/>
            <a:ext cx="822960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9/29/2021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1.png"/><Relationship Id="rId7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Relationship Id="rId9" Type="http://schemas.openxmlformats.org/officeDocument/2006/relationships/image" Target="../media/image9.jp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4549"/>
            <a:ext cx="9144000" cy="6858000"/>
            <a:chOff x="0" y="0"/>
            <a:chExt cx="9144000" cy="6858000"/>
          </a:xfrm>
        </p:grpSpPr>
        <p:sp>
          <p:nvSpPr>
            <p:cNvPr id="3" name="object 3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0" y="4638611"/>
              <a:ext cx="9144000" cy="2219388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0" y="4752975"/>
              <a:ext cx="9144000" cy="2105025"/>
            </a:xfrm>
            <a:custGeom>
              <a:avLst/>
              <a:gdLst/>
              <a:ahLst/>
              <a:cxnLst/>
              <a:rect l="l" t="t" r="r" b="b"/>
              <a:pathLst>
                <a:path w="9144000" h="2105025">
                  <a:moveTo>
                    <a:pt x="0" y="1693545"/>
                  </a:moveTo>
                  <a:lnTo>
                    <a:pt x="0" y="2105023"/>
                  </a:lnTo>
                  <a:lnTo>
                    <a:pt x="9144000" y="2105023"/>
                  </a:lnTo>
                  <a:lnTo>
                    <a:pt x="9144000" y="1752207"/>
                  </a:lnTo>
                  <a:lnTo>
                    <a:pt x="2266828" y="1752207"/>
                  </a:lnTo>
                  <a:lnTo>
                    <a:pt x="1613553" y="1744786"/>
                  </a:lnTo>
                  <a:lnTo>
                    <a:pt x="0" y="1693545"/>
                  </a:lnTo>
                  <a:close/>
                </a:path>
                <a:path w="9144000" h="2105025">
                  <a:moveTo>
                    <a:pt x="9144000" y="0"/>
                  </a:moveTo>
                  <a:lnTo>
                    <a:pt x="8953853" y="89723"/>
                  </a:lnTo>
                  <a:lnTo>
                    <a:pt x="8464392" y="314484"/>
                  </a:lnTo>
                  <a:lnTo>
                    <a:pt x="8055839" y="494398"/>
                  </a:lnTo>
                  <a:lnTo>
                    <a:pt x="7664254" y="659310"/>
                  </a:lnTo>
                  <a:lnTo>
                    <a:pt x="7341069" y="789181"/>
                  </a:lnTo>
                  <a:lnTo>
                    <a:pt x="7028467" y="908853"/>
                  </a:lnTo>
                  <a:lnTo>
                    <a:pt x="6775423" y="1001063"/>
                  </a:lnTo>
                  <a:lnTo>
                    <a:pt x="6528624" y="1086674"/>
                  </a:lnTo>
                  <a:lnTo>
                    <a:pt x="6287566" y="1165907"/>
                  </a:lnTo>
                  <a:lnTo>
                    <a:pt x="6051747" y="1238981"/>
                  </a:lnTo>
                  <a:lnTo>
                    <a:pt x="5820664" y="1306116"/>
                  </a:lnTo>
                  <a:lnTo>
                    <a:pt x="5593815" y="1367532"/>
                  </a:lnTo>
                  <a:lnTo>
                    <a:pt x="5415046" y="1412695"/>
                  </a:lnTo>
                  <a:lnTo>
                    <a:pt x="5238407" y="1454451"/>
                  </a:lnTo>
                  <a:lnTo>
                    <a:pt x="5063642" y="1492913"/>
                  </a:lnTo>
                  <a:lnTo>
                    <a:pt x="4890493" y="1528193"/>
                  </a:lnTo>
                  <a:lnTo>
                    <a:pt x="4718701" y="1560404"/>
                  </a:lnTo>
                  <a:lnTo>
                    <a:pt x="4548012" y="1589659"/>
                  </a:lnTo>
                  <a:lnTo>
                    <a:pt x="4335806" y="1622241"/>
                  </a:lnTo>
                  <a:lnTo>
                    <a:pt x="4124415" y="1650600"/>
                  </a:lnTo>
                  <a:lnTo>
                    <a:pt x="3913339" y="1674955"/>
                  </a:lnTo>
                  <a:lnTo>
                    <a:pt x="3702072" y="1695526"/>
                  </a:lnTo>
                  <a:lnTo>
                    <a:pt x="3490114" y="1712534"/>
                  </a:lnTo>
                  <a:lnTo>
                    <a:pt x="3234143" y="1728547"/>
                  </a:lnTo>
                  <a:lnTo>
                    <a:pt x="2975583" y="1740126"/>
                  </a:lnTo>
                  <a:lnTo>
                    <a:pt x="2669499" y="1748535"/>
                  </a:lnTo>
                  <a:lnTo>
                    <a:pt x="2266828" y="1752207"/>
                  </a:lnTo>
                  <a:lnTo>
                    <a:pt x="9144000" y="1752207"/>
                  </a:lnTo>
                  <a:lnTo>
                    <a:pt x="9144000" y="0"/>
                  </a:lnTo>
                  <a:close/>
                </a:path>
              </a:pathLst>
            </a:custGeom>
            <a:solidFill>
              <a:srgbClr val="7B7B7B">
                <a:alpha val="45097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5991225" y="0"/>
              <a:ext cx="3152775" cy="6858000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6105525" y="0"/>
              <a:ext cx="3038475" cy="6858000"/>
            </a:xfrm>
            <a:custGeom>
              <a:avLst/>
              <a:gdLst/>
              <a:ahLst/>
              <a:cxnLst/>
              <a:rect l="l" t="t" r="r" b="b"/>
              <a:pathLst>
                <a:path w="3038475" h="6858000">
                  <a:moveTo>
                    <a:pt x="0" y="0"/>
                  </a:moveTo>
                  <a:lnTo>
                    <a:pt x="43709" y="43490"/>
                  </a:lnTo>
                  <a:lnTo>
                    <a:pt x="86813" y="87102"/>
                  </a:lnTo>
                  <a:lnTo>
                    <a:pt x="129316" y="130832"/>
                  </a:lnTo>
                  <a:lnTo>
                    <a:pt x="171218" y="174676"/>
                  </a:lnTo>
                  <a:lnTo>
                    <a:pt x="212522" y="218633"/>
                  </a:lnTo>
                  <a:lnTo>
                    <a:pt x="253230" y="262698"/>
                  </a:lnTo>
                  <a:lnTo>
                    <a:pt x="293344" y="306869"/>
                  </a:lnTo>
                  <a:lnTo>
                    <a:pt x="332866" y="351144"/>
                  </a:lnTo>
                  <a:lnTo>
                    <a:pt x="371798" y="395519"/>
                  </a:lnTo>
                  <a:lnTo>
                    <a:pt x="410143" y="439991"/>
                  </a:lnTo>
                  <a:lnTo>
                    <a:pt x="447902" y="484558"/>
                  </a:lnTo>
                  <a:lnTo>
                    <a:pt x="485078" y="529216"/>
                  </a:lnTo>
                  <a:lnTo>
                    <a:pt x="521673" y="573962"/>
                  </a:lnTo>
                  <a:lnTo>
                    <a:pt x="557688" y="618794"/>
                  </a:lnTo>
                  <a:lnTo>
                    <a:pt x="593126" y="663709"/>
                  </a:lnTo>
                  <a:lnTo>
                    <a:pt x="627990" y="708703"/>
                  </a:lnTo>
                  <a:lnTo>
                    <a:pt x="662280" y="753774"/>
                  </a:lnTo>
                  <a:lnTo>
                    <a:pt x="696000" y="798919"/>
                  </a:lnTo>
                  <a:lnTo>
                    <a:pt x="729151" y="844135"/>
                  </a:lnTo>
                  <a:lnTo>
                    <a:pt x="761735" y="889419"/>
                  </a:lnTo>
                  <a:lnTo>
                    <a:pt x="793755" y="934768"/>
                  </a:lnTo>
                  <a:lnTo>
                    <a:pt x="825213" y="980179"/>
                  </a:lnTo>
                  <a:lnTo>
                    <a:pt x="856110" y="1025649"/>
                  </a:lnTo>
                  <a:lnTo>
                    <a:pt x="886449" y="1071175"/>
                  </a:lnTo>
                  <a:lnTo>
                    <a:pt x="916232" y="1116755"/>
                  </a:lnTo>
                  <a:lnTo>
                    <a:pt x="945461" y="1162385"/>
                  </a:lnTo>
                  <a:lnTo>
                    <a:pt x="974139" y="1208063"/>
                  </a:lnTo>
                  <a:lnTo>
                    <a:pt x="1002266" y="1253785"/>
                  </a:lnTo>
                  <a:lnTo>
                    <a:pt x="1029846" y="1299548"/>
                  </a:lnTo>
                  <a:lnTo>
                    <a:pt x="1056880" y="1345351"/>
                  </a:lnTo>
                  <a:lnTo>
                    <a:pt x="1083371" y="1391189"/>
                  </a:lnTo>
                  <a:lnTo>
                    <a:pt x="1109321" y="1437060"/>
                  </a:lnTo>
                  <a:lnTo>
                    <a:pt x="1134732" y="1482960"/>
                  </a:lnTo>
                  <a:lnTo>
                    <a:pt x="1159605" y="1528888"/>
                  </a:lnTo>
                  <a:lnTo>
                    <a:pt x="1183943" y="1574840"/>
                  </a:lnTo>
                  <a:lnTo>
                    <a:pt x="1207749" y="1620812"/>
                  </a:lnTo>
                  <a:lnTo>
                    <a:pt x="1231023" y="1666803"/>
                  </a:lnTo>
                  <a:lnTo>
                    <a:pt x="1253769" y="1712809"/>
                  </a:lnTo>
                  <a:lnTo>
                    <a:pt x="1275989" y="1758828"/>
                  </a:lnTo>
                  <a:lnTo>
                    <a:pt x="1297684" y="1804855"/>
                  </a:lnTo>
                  <a:lnTo>
                    <a:pt x="1318856" y="1850889"/>
                  </a:lnTo>
                  <a:lnTo>
                    <a:pt x="1339508" y="1896927"/>
                  </a:lnTo>
                  <a:lnTo>
                    <a:pt x="1359643" y="1942965"/>
                  </a:lnTo>
                  <a:lnTo>
                    <a:pt x="1379261" y="1989001"/>
                  </a:lnTo>
                  <a:lnTo>
                    <a:pt x="1398365" y="2035031"/>
                  </a:lnTo>
                  <a:lnTo>
                    <a:pt x="1416957" y="2081053"/>
                  </a:lnTo>
                  <a:lnTo>
                    <a:pt x="1435039" y="2127064"/>
                  </a:lnTo>
                  <a:lnTo>
                    <a:pt x="1452614" y="2173061"/>
                  </a:lnTo>
                  <a:lnTo>
                    <a:pt x="1469683" y="2219040"/>
                  </a:lnTo>
                  <a:lnTo>
                    <a:pt x="1486249" y="2265000"/>
                  </a:lnTo>
                  <a:lnTo>
                    <a:pt x="1502314" y="2310937"/>
                  </a:lnTo>
                  <a:lnTo>
                    <a:pt x="1517879" y="2356848"/>
                  </a:lnTo>
                  <a:lnTo>
                    <a:pt x="1532947" y="2402730"/>
                  </a:lnTo>
                  <a:lnTo>
                    <a:pt x="1547520" y="2448581"/>
                  </a:lnTo>
                  <a:lnTo>
                    <a:pt x="1561601" y="2494397"/>
                  </a:lnTo>
                  <a:lnTo>
                    <a:pt x="1575190" y="2540175"/>
                  </a:lnTo>
                  <a:lnTo>
                    <a:pt x="1588291" y="2585913"/>
                  </a:lnTo>
                  <a:lnTo>
                    <a:pt x="1600905" y="2631607"/>
                  </a:lnTo>
                  <a:lnTo>
                    <a:pt x="1613035" y="2677255"/>
                  </a:lnTo>
                  <a:lnTo>
                    <a:pt x="1624682" y="2722854"/>
                  </a:lnTo>
                  <a:lnTo>
                    <a:pt x="1635849" y="2768400"/>
                  </a:lnTo>
                  <a:lnTo>
                    <a:pt x="1646538" y="2813892"/>
                  </a:lnTo>
                  <a:lnTo>
                    <a:pt x="1656751" y="2859325"/>
                  </a:lnTo>
                  <a:lnTo>
                    <a:pt x="1666489" y="2904697"/>
                  </a:lnTo>
                  <a:lnTo>
                    <a:pt x="1675756" y="2950005"/>
                  </a:lnTo>
                  <a:lnTo>
                    <a:pt x="1684553" y="2995247"/>
                  </a:lnTo>
                  <a:lnTo>
                    <a:pt x="1692883" y="3040418"/>
                  </a:lnTo>
                  <a:lnTo>
                    <a:pt x="1700747" y="3085517"/>
                  </a:lnTo>
                  <a:lnTo>
                    <a:pt x="1708147" y="3130540"/>
                  </a:lnTo>
                  <a:lnTo>
                    <a:pt x="1715086" y="3175484"/>
                  </a:lnTo>
                  <a:lnTo>
                    <a:pt x="1721566" y="3220347"/>
                  </a:lnTo>
                  <a:lnTo>
                    <a:pt x="1727589" y="3265126"/>
                  </a:lnTo>
                  <a:lnTo>
                    <a:pt x="1733157" y="3309817"/>
                  </a:lnTo>
                  <a:lnTo>
                    <a:pt x="1738272" y="3354417"/>
                  </a:lnTo>
                  <a:lnTo>
                    <a:pt x="1742936" y="3398925"/>
                  </a:lnTo>
                  <a:lnTo>
                    <a:pt x="1747151" y="3443336"/>
                  </a:lnTo>
                  <a:lnTo>
                    <a:pt x="1750920" y="3487648"/>
                  </a:lnTo>
                  <a:lnTo>
                    <a:pt x="1754244" y="3531858"/>
                  </a:lnTo>
                  <a:lnTo>
                    <a:pt x="1757125" y="3575963"/>
                  </a:lnTo>
                  <a:lnTo>
                    <a:pt x="1759567" y="3619960"/>
                  </a:lnTo>
                  <a:lnTo>
                    <a:pt x="1761570" y="3663846"/>
                  </a:lnTo>
                  <a:lnTo>
                    <a:pt x="1763137" y="3707618"/>
                  </a:lnTo>
                  <a:lnTo>
                    <a:pt x="1764271" y="3751274"/>
                  </a:lnTo>
                  <a:lnTo>
                    <a:pt x="1764972" y="3794810"/>
                  </a:lnTo>
                  <a:lnTo>
                    <a:pt x="1765244" y="3838223"/>
                  </a:lnTo>
                  <a:lnTo>
                    <a:pt x="1765087" y="3881511"/>
                  </a:lnTo>
                  <a:lnTo>
                    <a:pt x="1764506" y="3924670"/>
                  </a:lnTo>
                  <a:lnTo>
                    <a:pt x="1763501" y="3967698"/>
                  </a:lnTo>
                  <a:lnTo>
                    <a:pt x="1762074" y="4010592"/>
                  </a:lnTo>
                  <a:lnTo>
                    <a:pt x="1760228" y="4053348"/>
                  </a:lnTo>
                  <a:lnTo>
                    <a:pt x="1757966" y="4095964"/>
                  </a:lnTo>
                  <a:lnTo>
                    <a:pt x="1755288" y="4138437"/>
                  </a:lnTo>
                  <a:lnTo>
                    <a:pt x="1752197" y="4180764"/>
                  </a:lnTo>
                  <a:lnTo>
                    <a:pt x="1748695" y="4222942"/>
                  </a:lnTo>
                  <a:lnTo>
                    <a:pt x="1744785" y="4264969"/>
                  </a:lnTo>
                  <a:lnTo>
                    <a:pt x="1740468" y="4306840"/>
                  </a:lnTo>
                  <a:lnTo>
                    <a:pt x="1735746" y="4348553"/>
                  </a:lnTo>
                  <a:lnTo>
                    <a:pt x="1730622" y="4390106"/>
                  </a:lnTo>
                  <a:lnTo>
                    <a:pt x="1725098" y="4431495"/>
                  </a:lnTo>
                  <a:lnTo>
                    <a:pt x="1719175" y="4472718"/>
                  </a:lnTo>
                  <a:lnTo>
                    <a:pt x="1712857" y="4513771"/>
                  </a:lnTo>
                  <a:lnTo>
                    <a:pt x="1706144" y="4554651"/>
                  </a:lnTo>
                  <a:lnTo>
                    <a:pt x="1699040" y="4595357"/>
                  </a:lnTo>
                  <a:lnTo>
                    <a:pt x="1691545" y="4635884"/>
                  </a:lnTo>
                  <a:lnTo>
                    <a:pt x="1683664" y="4676229"/>
                  </a:lnTo>
                  <a:lnTo>
                    <a:pt x="1675396" y="4716391"/>
                  </a:lnTo>
                  <a:lnTo>
                    <a:pt x="1666745" y="4756365"/>
                  </a:lnTo>
                  <a:lnTo>
                    <a:pt x="1657713" y="4796150"/>
                  </a:lnTo>
                  <a:lnTo>
                    <a:pt x="1648301" y="4835741"/>
                  </a:lnTo>
                  <a:lnTo>
                    <a:pt x="1638512" y="4875137"/>
                  </a:lnTo>
                  <a:lnTo>
                    <a:pt x="1628349" y="4914333"/>
                  </a:lnTo>
                  <a:lnTo>
                    <a:pt x="1617812" y="4953328"/>
                  </a:lnTo>
                  <a:lnTo>
                    <a:pt x="1606904" y="4992119"/>
                  </a:lnTo>
                  <a:lnTo>
                    <a:pt x="1595628" y="5030701"/>
                  </a:lnTo>
                  <a:lnTo>
                    <a:pt x="1583985" y="5069073"/>
                  </a:lnTo>
                  <a:lnTo>
                    <a:pt x="1571977" y="5107232"/>
                  </a:lnTo>
                  <a:lnTo>
                    <a:pt x="1559607" y="5145174"/>
                  </a:lnTo>
                  <a:lnTo>
                    <a:pt x="1546877" y="5182897"/>
                  </a:lnTo>
                  <a:lnTo>
                    <a:pt x="1533789" y="5220398"/>
                  </a:lnTo>
                  <a:lnTo>
                    <a:pt x="1520344" y="5257673"/>
                  </a:lnTo>
                  <a:lnTo>
                    <a:pt x="1506545" y="5294720"/>
                  </a:lnTo>
                  <a:lnTo>
                    <a:pt x="1492395" y="5331536"/>
                  </a:lnTo>
                  <a:lnTo>
                    <a:pt x="1477895" y="5368119"/>
                  </a:lnTo>
                  <a:lnTo>
                    <a:pt x="1463047" y="5404464"/>
                  </a:lnTo>
                  <a:lnTo>
                    <a:pt x="1447853" y="5440569"/>
                  </a:lnTo>
                  <a:lnTo>
                    <a:pt x="1432316" y="5476432"/>
                  </a:lnTo>
                  <a:lnTo>
                    <a:pt x="1416438" y="5512048"/>
                  </a:lnTo>
                  <a:lnTo>
                    <a:pt x="1400220" y="5547416"/>
                  </a:lnTo>
                  <a:lnTo>
                    <a:pt x="1383665" y="5582533"/>
                  </a:lnTo>
                  <a:lnTo>
                    <a:pt x="1366775" y="5617395"/>
                  </a:lnTo>
                  <a:lnTo>
                    <a:pt x="1349552" y="5651999"/>
                  </a:lnTo>
                  <a:lnTo>
                    <a:pt x="1331998" y="5686344"/>
                  </a:lnTo>
                  <a:lnTo>
                    <a:pt x="1314116" y="5720424"/>
                  </a:lnTo>
                  <a:lnTo>
                    <a:pt x="1295907" y="5754239"/>
                  </a:lnTo>
                  <a:lnTo>
                    <a:pt x="1277373" y="5787784"/>
                  </a:lnTo>
                  <a:lnTo>
                    <a:pt x="1258517" y="5821058"/>
                  </a:lnTo>
                  <a:lnTo>
                    <a:pt x="1239340" y="5854056"/>
                  </a:lnTo>
                  <a:lnTo>
                    <a:pt x="1200035" y="5919215"/>
                  </a:lnTo>
                  <a:lnTo>
                    <a:pt x="1159473" y="5983239"/>
                  </a:lnTo>
                  <a:lnTo>
                    <a:pt x="1117672" y="6046104"/>
                  </a:lnTo>
                  <a:lnTo>
                    <a:pt x="1074649" y="6107787"/>
                  </a:lnTo>
                  <a:lnTo>
                    <a:pt x="1030420" y="6168264"/>
                  </a:lnTo>
                  <a:lnTo>
                    <a:pt x="985002" y="6227512"/>
                  </a:lnTo>
                  <a:lnTo>
                    <a:pt x="938413" y="6285508"/>
                  </a:lnTo>
                  <a:lnTo>
                    <a:pt x="890668" y="6342227"/>
                  </a:lnTo>
                  <a:lnTo>
                    <a:pt x="841786" y="6397646"/>
                  </a:lnTo>
                  <a:lnTo>
                    <a:pt x="791781" y="6451743"/>
                  </a:lnTo>
                  <a:lnTo>
                    <a:pt x="740673" y="6504493"/>
                  </a:lnTo>
                  <a:lnTo>
                    <a:pt x="688476" y="6555873"/>
                  </a:lnTo>
                  <a:lnTo>
                    <a:pt x="635209" y="6605859"/>
                  </a:lnTo>
                  <a:lnTo>
                    <a:pt x="580888" y="6654429"/>
                  </a:lnTo>
                  <a:lnTo>
                    <a:pt x="525529" y="6701559"/>
                  </a:lnTo>
                  <a:lnTo>
                    <a:pt x="469150" y="6747224"/>
                  </a:lnTo>
                  <a:lnTo>
                    <a:pt x="411768" y="6791403"/>
                  </a:lnTo>
                  <a:lnTo>
                    <a:pt x="353399" y="6834071"/>
                  </a:lnTo>
                  <a:lnTo>
                    <a:pt x="323850" y="6854831"/>
                  </a:lnTo>
                  <a:lnTo>
                    <a:pt x="3038475" y="6857999"/>
                  </a:lnTo>
                  <a:lnTo>
                    <a:pt x="3038475" y="142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85858">
                <a:alpha val="39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571500" y="3143250"/>
              <a:ext cx="7772400" cy="1428750"/>
            </a:xfrm>
            <a:custGeom>
              <a:avLst/>
              <a:gdLst/>
              <a:ahLst/>
              <a:cxnLst/>
              <a:rect l="l" t="t" r="r" b="b"/>
              <a:pathLst>
                <a:path w="7772400" h="1428750">
                  <a:moveTo>
                    <a:pt x="7772400" y="0"/>
                  </a:moveTo>
                  <a:lnTo>
                    <a:pt x="0" y="0"/>
                  </a:lnTo>
                  <a:lnTo>
                    <a:pt x="0" y="1428750"/>
                  </a:lnTo>
                  <a:lnTo>
                    <a:pt x="7772400" y="1428750"/>
                  </a:lnTo>
                  <a:lnTo>
                    <a:pt x="7772400" y="0"/>
                  </a:lnTo>
                  <a:close/>
                </a:path>
              </a:pathLst>
            </a:custGeom>
            <a:solidFill>
              <a:srgbClr val="3A3A3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5332603" y="3560698"/>
              <a:ext cx="186944" cy="146684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2051304" y="3421888"/>
              <a:ext cx="3754754" cy="171450"/>
            </a:xfrm>
            <a:custGeom>
              <a:avLst/>
              <a:gdLst/>
              <a:ahLst/>
              <a:cxnLst/>
              <a:rect l="l" t="t" r="r" b="b"/>
              <a:pathLst>
                <a:path w="3754754" h="171450">
                  <a:moveTo>
                    <a:pt x="3700906" y="0"/>
                  </a:moveTo>
                  <a:lnTo>
                    <a:pt x="3648075" y="171069"/>
                  </a:lnTo>
                  <a:lnTo>
                    <a:pt x="3754247" y="171069"/>
                  </a:lnTo>
                  <a:lnTo>
                    <a:pt x="3700906" y="0"/>
                  </a:lnTo>
                  <a:close/>
                </a:path>
                <a:path w="3754754" h="171450">
                  <a:moveTo>
                    <a:pt x="2538857" y="0"/>
                  </a:moveTo>
                  <a:lnTo>
                    <a:pt x="2486024" y="171069"/>
                  </a:lnTo>
                  <a:lnTo>
                    <a:pt x="2592197" y="171069"/>
                  </a:lnTo>
                  <a:lnTo>
                    <a:pt x="2538857" y="0"/>
                  </a:lnTo>
                  <a:close/>
                </a:path>
                <a:path w="3754754" h="171450">
                  <a:moveTo>
                    <a:pt x="1357757" y="0"/>
                  </a:moveTo>
                  <a:lnTo>
                    <a:pt x="1304924" y="171069"/>
                  </a:lnTo>
                  <a:lnTo>
                    <a:pt x="1411096" y="171069"/>
                  </a:lnTo>
                  <a:lnTo>
                    <a:pt x="1357757" y="0"/>
                  </a:lnTo>
                  <a:close/>
                </a:path>
                <a:path w="3754754" h="171450">
                  <a:moveTo>
                    <a:pt x="748157" y="0"/>
                  </a:moveTo>
                  <a:lnTo>
                    <a:pt x="695325" y="171069"/>
                  </a:lnTo>
                  <a:lnTo>
                    <a:pt x="801496" y="171069"/>
                  </a:lnTo>
                  <a:lnTo>
                    <a:pt x="748157" y="0"/>
                  </a:lnTo>
                  <a:close/>
                </a:path>
                <a:path w="3754754" h="171450">
                  <a:moveTo>
                    <a:pt x="52831" y="0"/>
                  </a:moveTo>
                  <a:lnTo>
                    <a:pt x="0" y="171069"/>
                  </a:lnTo>
                  <a:lnTo>
                    <a:pt x="106171" y="171069"/>
                  </a:lnTo>
                  <a:lnTo>
                    <a:pt x="52831" y="0"/>
                  </a:lnTo>
                  <a:close/>
                </a:path>
              </a:pathLst>
            </a:custGeom>
            <a:ln w="19050">
              <a:solidFill>
                <a:srgbClr val="F3C9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6016878" y="3403472"/>
              <a:ext cx="184276" cy="142748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5332603" y="3400425"/>
              <a:ext cx="175895" cy="131952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1504950" y="3333686"/>
              <a:ext cx="6805676" cy="442912"/>
            </a:xfrm>
            <a:prstGeom prst="rect">
              <a:avLst/>
            </a:prstGeom>
            <a:blipFill>
              <a:blip r:embed="rId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6934200" y="1352550"/>
              <a:ext cx="1666875" cy="1666875"/>
            </a:xfrm>
            <a:prstGeom prst="rect">
              <a:avLst/>
            </a:prstGeom>
            <a:blipFill>
              <a:blip r:embed="rId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5" name="object 15"/>
          <p:cNvSpPr txBox="1"/>
          <p:nvPr/>
        </p:nvSpPr>
        <p:spPr>
          <a:xfrm>
            <a:off x="2329180" y="4676128"/>
            <a:ext cx="4605020" cy="2196114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45720" algn="ctr">
              <a:lnSpc>
                <a:spcPts val="2390"/>
              </a:lnSpc>
              <a:spcBef>
                <a:spcPts val="125"/>
              </a:spcBef>
            </a:pPr>
            <a:r>
              <a:rPr sz="2000" spc="20" dirty="0" smtClean="0">
                <a:solidFill>
                  <a:srgbClr val="6D9FAF"/>
                </a:solidFill>
                <a:latin typeface="Carlito"/>
                <a:cs typeface="Carlito"/>
              </a:rPr>
              <a:t>Tri </a:t>
            </a:r>
            <a:r>
              <a:rPr sz="2000" spc="20" dirty="0" err="1" smtClean="0">
                <a:solidFill>
                  <a:srgbClr val="6D9FAF"/>
                </a:solidFill>
                <a:latin typeface="Carlito"/>
                <a:cs typeface="Carlito"/>
              </a:rPr>
              <a:t>Ongko</a:t>
            </a:r>
            <a:r>
              <a:rPr sz="2000" spc="20" dirty="0" smtClean="0">
                <a:solidFill>
                  <a:srgbClr val="6D9FAF"/>
                </a:solidFill>
                <a:latin typeface="Carlito"/>
                <a:cs typeface="Carlito"/>
              </a:rPr>
              <a:t> </a:t>
            </a:r>
            <a:r>
              <a:rPr sz="2000" spc="20" dirty="0" err="1" smtClean="0">
                <a:solidFill>
                  <a:srgbClr val="6D9FAF"/>
                </a:solidFill>
                <a:latin typeface="Carlito"/>
                <a:cs typeface="Carlito"/>
              </a:rPr>
              <a:t>Priyono</a:t>
            </a:r>
            <a:r>
              <a:rPr sz="2000" spc="-215" dirty="0" smtClean="0">
                <a:solidFill>
                  <a:srgbClr val="6D9FAF"/>
                </a:solidFill>
                <a:latin typeface="Carlito"/>
                <a:cs typeface="Carlito"/>
              </a:rPr>
              <a:t> </a:t>
            </a:r>
            <a:r>
              <a:rPr sz="2000" spc="10" dirty="0" smtClean="0">
                <a:solidFill>
                  <a:srgbClr val="6D9FAF"/>
                </a:solidFill>
                <a:latin typeface="Carlito"/>
                <a:cs typeface="Carlito"/>
              </a:rPr>
              <a:t>(</a:t>
            </a:r>
            <a:r>
              <a:rPr lang="id-ID" sz="2000" spc="10" dirty="0" smtClean="0">
                <a:solidFill>
                  <a:srgbClr val="6D9FAF"/>
                </a:solidFill>
                <a:latin typeface="Carlito"/>
                <a:cs typeface="Carlito"/>
              </a:rPr>
              <a:t>0315106002</a:t>
            </a:r>
            <a:r>
              <a:rPr sz="2000" spc="10" dirty="0" smtClean="0">
                <a:solidFill>
                  <a:srgbClr val="6D9FAF"/>
                </a:solidFill>
                <a:latin typeface="Carlito"/>
                <a:cs typeface="Carlito"/>
              </a:rPr>
              <a:t>)</a:t>
            </a:r>
            <a:endParaRPr sz="2000" dirty="0">
              <a:latin typeface="Carlito"/>
              <a:cs typeface="Carlito"/>
            </a:endParaRPr>
          </a:p>
          <a:p>
            <a:pPr marR="270510" algn="ctr">
              <a:lnSpc>
                <a:spcPts val="2870"/>
              </a:lnSpc>
            </a:pPr>
            <a:r>
              <a:rPr sz="2400" b="1" spc="10" dirty="0">
                <a:solidFill>
                  <a:srgbClr val="6D9FAF"/>
                </a:solidFill>
                <a:latin typeface="Carlito"/>
                <a:cs typeface="Carlito"/>
              </a:rPr>
              <a:t>KELAS </a:t>
            </a:r>
            <a:r>
              <a:rPr sz="2400" b="1" spc="5" dirty="0">
                <a:solidFill>
                  <a:srgbClr val="6D9FAF"/>
                </a:solidFill>
                <a:latin typeface="Carlito"/>
                <a:cs typeface="Carlito"/>
              </a:rPr>
              <a:t>REGULER</a:t>
            </a:r>
            <a:r>
              <a:rPr sz="2400" b="1" spc="-225" dirty="0">
                <a:solidFill>
                  <a:srgbClr val="6D9FAF"/>
                </a:solidFill>
                <a:latin typeface="Carlito"/>
                <a:cs typeface="Carlito"/>
              </a:rPr>
              <a:t> </a:t>
            </a:r>
            <a:r>
              <a:rPr sz="2400" b="1" spc="-55" dirty="0">
                <a:solidFill>
                  <a:srgbClr val="6D9FAF"/>
                </a:solidFill>
                <a:latin typeface="Carlito"/>
                <a:cs typeface="Carlito"/>
              </a:rPr>
              <a:t>PAGI</a:t>
            </a:r>
            <a:endParaRPr sz="2400" dirty="0">
              <a:latin typeface="Carlito"/>
              <a:cs typeface="Carlito"/>
            </a:endParaRPr>
          </a:p>
          <a:p>
            <a:pPr marR="227965" algn="ctr">
              <a:lnSpc>
                <a:spcPts val="2865"/>
              </a:lnSpc>
              <a:spcBef>
                <a:spcPts val="50"/>
              </a:spcBef>
            </a:pPr>
            <a:r>
              <a:rPr sz="2400" b="1" dirty="0">
                <a:solidFill>
                  <a:srgbClr val="6D9FAF"/>
                </a:solidFill>
                <a:latin typeface="Carlito"/>
                <a:cs typeface="Carlito"/>
              </a:rPr>
              <a:t>PRODI </a:t>
            </a:r>
            <a:r>
              <a:rPr sz="2400" b="1" spc="15" dirty="0">
                <a:solidFill>
                  <a:srgbClr val="6D9FAF"/>
                </a:solidFill>
                <a:latin typeface="Carlito"/>
                <a:cs typeface="Carlito"/>
              </a:rPr>
              <a:t>TEKNIK ELEKTRO</a:t>
            </a:r>
            <a:r>
              <a:rPr sz="2400" b="1" spc="-385" dirty="0">
                <a:solidFill>
                  <a:srgbClr val="6D9FAF"/>
                </a:solidFill>
                <a:latin typeface="Carlito"/>
                <a:cs typeface="Carlito"/>
              </a:rPr>
              <a:t> </a:t>
            </a:r>
            <a:r>
              <a:rPr sz="2400" b="1" spc="-15" dirty="0">
                <a:solidFill>
                  <a:srgbClr val="6D9FAF"/>
                </a:solidFill>
                <a:latin typeface="Carlito"/>
                <a:cs typeface="Carlito"/>
              </a:rPr>
              <a:t>2020</a:t>
            </a:r>
            <a:endParaRPr sz="2400" dirty="0">
              <a:latin typeface="Carlito"/>
              <a:cs typeface="Carlito"/>
            </a:endParaRPr>
          </a:p>
          <a:p>
            <a:pPr algn="ctr">
              <a:lnSpc>
                <a:spcPts val="2865"/>
              </a:lnSpc>
            </a:pPr>
            <a:r>
              <a:rPr sz="2400" b="1" spc="-40" dirty="0">
                <a:solidFill>
                  <a:srgbClr val="6D9FAF"/>
                </a:solidFill>
                <a:latin typeface="Carlito"/>
                <a:cs typeface="Carlito"/>
              </a:rPr>
              <a:t>UNIV. </a:t>
            </a:r>
            <a:r>
              <a:rPr sz="2400" b="1" spc="5" dirty="0">
                <a:solidFill>
                  <a:srgbClr val="6D9FAF"/>
                </a:solidFill>
                <a:latin typeface="Carlito"/>
                <a:cs typeface="Carlito"/>
              </a:rPr>
              <a:t>KRISNA </a:t>
            </a:r>
            <a:r>
              <a:rPr sz="2400" b="1" spc="-75" dirty="0">
                <a:solidFill>
                  <a:srgbClr val="6D9FAF"/>
                </a:solidFill>
                <a:latin typeface="Carlito"/>
                <a:cs typeface="Carlito"/>
              </a:rPr>
              <a:t>DWIPAYANA</a:t>
            </a:r>
            <a:r>
              <a:rPr sz="2400" b="1" spc="-85" dirty="0">
                <a:solidFill>
                  <a:srgbClr val="6D9FAF"/>
                </a:solidFill>
                <a:latin typeface="Carlito"/>
                <a:cs typeface="Carlito"/>
              </a:rPr>
              <a:t> </a:t>
            </a:r>
            <a:r>
              <a:rPr sz="2400" b="1" spc="5" dirty="0">
                <a:solidFill>
                  <a:srgbClr val="6D9FAF"/>
                </a:solidFill>
                <a:latin typeface="Carlito"/>
                <a:cs typeface="Carlito"/>
              </a:rPr>
              <a:t>(UNKRIS)</a:t>
            </a:r>
            <a:endParaRPr sz="2400" dirty="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5" dirty="0"/>
              <a:t>1.Proyeksi</a:t>
            </a:r>
            <a:r>
              <a:rPr spc="25" dirty="0"/>
              <a:t> </a:t>
            </a:r>
            <a:r>
              <a:rPr spc="-5" dirty="0"/>
              <a:t>Eropa</a:t>
            </a:r>
            <a:r>
              <a:rPr spc="-5" dirty="0">
                <a:solidFill>
                  <a:srgbClr val="FFFFFF"/>
                </a:solidFill>
              </a:rPr>
              <a:t>.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16839" y="398970"/>
            <a:ext cx="7730490" cy="1971675"/>
          </a:xfrm>
          <a:prstGeom prst="rect">
            <a:avLst/>
          </a:prstGeom>
        </p:spPr>
        <p:txBody>
          <a:bodyPr vert="horz" wrap="square" lIns="0" tIns="69850" rIns="0" bIns="0" rtlCol="0">
            <a:spAutoFit/>
          </a:bodyPr>
          <a:lstStyle/>
          <a:p>
            <a:pPr marL="394335" indent="-381635">
              <a:lnSpc>
                <a:spcPct val="100000"/>
              </a:lnSpc>
              <a:spcBef>
                <a:spcPts val="550"/>
              </a:spcBef>
              <a:buClr>
                <a:srgbClr val="6D9FAF"/>
              </a:buClr>
              <a:buSzPct val="77500"/>
              <a:buChar char=""/>
              <a:tabLst>
                <a:tab pos="393700" algn="l"/>
                <a:tab pos="394335" algn="l"/>
              </a:tabLst>
            </a:pPr>
            <a:r>
              <a:rPr sz="2000" spc="10" dirty="0">
                <a:solidFill>
                  <a:srgbClr val="F7DF55"/>
                </a:solidFill>
                <a:latin typeface="Arial"/>
                <a:cs typeface="Arial"/>
              </a:rPr>
              <a:t>Proyeksi</a:t>
            </a:r>
            <a:r>
              <a:rPr sz="2000" spc="-114" dirty="0">
                <a:solidFill>
                  <a:srgbClr val="F7DF55"/>
                </a:solidFill>
                <a:latin typeface="Arial"/>
                <a:cs typeface="Arial"/>
              </a:rPr>
              <a:t> </a:t>
            </a:r>
            <a:r>
              <a:rPr sz="2000" spc="10" dirty="0">
                <a:solidFill>
                  <a:srgbClr val="F7DF55"/>
                </a:solidFill>
                <a:latin typeface="Arial"/>
                <a:cs typeface="Arial"/>
              </a:rPr>
              <a:t>Eropa</a:t>
            </a:r>
            <a:endParaRPr sz="2000">
              <a:latin typeface="Arial"/>
              <a:cs typeface="Arial"/>
            </a:endParaRPr>
          </a:p>
          <a:p>
            <a:pPr marL="394335" marR="5080" indent="-381635">
              <a:lnSpc>
                <a:spcPct val="100000"/>
              </a:lnSpc>
              <a:spcBef>
                <a:spcPts val="455"/>
              </a:spcBef>
              <a:buClr>
                <a:srgbClr val="6D9FAF"/>
              </a:buClr>
              <a:buSzPct val="77500"/>
              <a:buChar char=""/>
              <a:tabLst>
                <a:tab pos="393700" algn="l"/>
                <a:tab pos="394335" algn="l"/>
              </a:tabLst>
            </a:pPr>
            <a:r>
              <a:rPr sz="2000" spc="10" dirty="0">
                <a:solidFill>
                  <a:srgbClr val="F7DF55"/>
                </a:solidFill>
                <a:latin typeface="Arial"/>
                <a:cs typeface="Arial"/>
              </a:rPr>
              <a:t>Proyeksi eropa </a:t>
            </a:r>
            <a:r>
              <a:rPr sz="2000" spc="15" dirty="0">
                <a:solidFill>
                  <a:srgbClr val="F7DF55"/>
                </a:solidFill>
                <a:latin typeface="Arial"/>
                <a:cs typeface="Arial"/>
              </a:rPr>
              <a:t>disebut </a:t>
            </a:r>
            <a:r>
              <a:rPr sz="2000" spc="10" dirty="0">
                <a:solidFill>
                  <a:srgbClr val="F7DF55"/>
                </a:solidFill>
                <a:latin typeface="Arial"/>
                <a:cs typeface="Arial"/>
              </a:rPr>
              <a:t>juga </a:t>
            </a:r>
            <a:r>
              <a:rPr sz="2000" spc="20" dirty="0">
                <a:solidFill>
                  <a:srgbClr val="F7DF55"/>
                </a:solidFill>
                <a:latin typeface="Arial"/>
                <a:cs typeface="Arial"/>
              </a:rPr>
              <a:t>proyeksi </a:t>
            </a:r>
            <a:r>
              <a:rPr sz="2000" spc="15" dirty="0">
                <a:solidFill>
                  <a:srgbClr val="F7DF55"/>
                </a:solidFill>
                <a:latin typeface="Arial"/>
                <a:cs typeface="Arial"/>
              </a:rPr>
              <a:t>sudut </a:t>
            </a:r>
            <a:r>
              <a:rPr sz="2000" spc="10" dirty="0">
                <a:solidFill>
                  <a:srgbClr val="F7DF55"/>
                </a:solidFill>
                <a:latin typeface="Arial"/>
                <a:cs typeface="Arial"/>
              </a:rPr>
              <a:t>pertama </a:t>
            </a:r>
            <a:r>
              <a:rPr sz="2000" spc="20" dirty="0">
                <a:solidFill>
                  <a:srgbClr val="F7DF55"/>
                </a:solidFill>
                <a:latin typeface="Arial"/>
                <a:cs typeface="Arial"/>
              </a:rPr>
              <a:t>atau  proyeksi</a:t>
            </a:r>
            <a:r>
              <a:rPr sz="2000" spc="-185" dirty="0">
                <a:solidFill>
                  <a:srgbClr val="F7DF55"/>
                </a:solidFill>
                <a:latin typeface="Arial"/>
                <a:cs typeface="Arial"/>
              </a:rPr>
              <a:t> </a:t>
            </a:r>
            <a:r>
              <a:rPr sz="2000" spc="10" dirty="0">
                <a:solidFill>
                  <a:srgbClr val="F7DF55"/>
                </a:solidFill>
                <a:latin typeface="Arial"/>
                <a:cs typeface="Arial"/>
              </a:rPr>
              <a:t>kwadran</a:t>
            </a:r>
            <a:r>
              <a:rPr sz="2000" spc="-110" dirty="0">
                <a:solidFill>
                  <a:srgbClr val="F7DF55"/>
                </a:solidFill>
                <a:latin typeface="Arial"/>
                <a:cs typeface="Arial"/>
              </a:rPr>
              <a:t> </a:t>
            </a:r>
            <a:r>
              <a:rPr sz="2000" spc="20" dirty="0">
                <a:solidFill>
                  <a:srgbClr val="F7DF55"/>
                </a:solidFill>
                <a:latin typeface="Arial"/>
                <a:cs typeface="Arial"/>
              </a:rPr>
              <a:t>I.</a:t>
            </a:r>
            <a:r>
              <a:rPr sz="2000" spc="-45" dirty="0">
                <a:solidFill>
                  <a:srgbClr val="F7DF55"/>
                </a:solidFill>
                <a:latin typeface="Arial"/>
                <a:cs typeface="Arial"/>
              </a:rPr>
              <a:t> </a:t>
            </a:r>
            <a:r>
              <a:rPr sz="2000" b="1" spc="20" dirty="0">
                <a:solidFill>
                  <a:srgbClr val="F7DF55"/>
                </a:solidFill>
                <a:latin typeface="Arial"/>
                <a:cs typeface="Arial"/>
              </a:rPr>
              <a:t>Proyeksi</a:t>
            </a:r>
            <a:r>
              <a:rPr sz="2000" b="1" spc="-150" dirty="0">
                <a:solidFill>
                  <a:srgbClr val="F7DF55"/>
                </a:solidFill>
                <a:latin typeface="Arial"/>
                <a:cs typeface="Arial"/>
              </a:rPr>
              <a:t> </a:t>
            </a:r>
            <a:r>
              <a:rPr sz="2000" b="1" spc="35" dirty="0">
                <a:solidFill>
                  <a:srgbClr val="F7DF55"/>
                </a:solidFill>
                <a:latin typeface="Arial"/>
                <a:cs typeface="Arial"/>
              </a:rPr>
              <a:t>Eropa</a:t>
            </a:r>
            <a:r>
              <a:rPr sz="2000" b="1" spc="-185" dirty="0">
                <a:solidFill>
                  <a:srgbClr val="F7DF55"/>
                </a:solidFill>
                <a:latin typeface="Arial"/>
                <a:cs typeface="Arial"/>
              </a:rPr>
              <a:t> </a:t>
            </a:r>
            <a:r>
              <a:rPr sz="2000" b="1" spc="15" dirty="0">
                <a:solidFill>
                  <a:srgbClr val="F7DF55"/>
                </a:solidFill>
                <a:latin typeface="Arial"/>
                <a:cs typeface="Arial"/>
              </a:rPr>
              <a:t>merupakan</a:t>
            </a:r>
            <a:r>
              <a:rPr sz="2000" b="1" spc="-145" dirty="0">
                <a:solidFill>
                  <a:srgbClr val="F7DF55"/>
                </a:solidFill>
                <a:latin typeface="Arial"/>
                <a:cs typeface="Arial"/>
              </a:rPr>
              <a:t> </a:t>
            </a:r>
            <a:r>
              <a:rPr sz="2000" b="1" spc="15" dirty="0">
                <a:solidFill>
                  <a:srgbClr val="F7DF55"/>
                </a:solidFill>
                <a:latin typeface="Arial"/>
                <a:cs typeface="Arial"/>
              </a:rPr>
              <a:t>proyeksi</a:t>
            </a:r>
            <a:r>
              <a:rPr sz="2000" b="1" spc="-150" dirty="0">
                <a:solidFill>
                  <a:srgbClr val="F7DF55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F7DF55"/>
                </a:solidFill>
                <a:latin typeface="Arial"/>
                <a:cs typeface="Arial"/>
              </a:rPr>
              <a:t>yang  </a:t>
            </a:r>
            <a:r>
              <a:rPr sz="2000" b="1" spc="20" dirty="0">
                <a:solidFill>
                  <a:srgbClr val="F7DF55"/>
                </a:solidFill>
                <a:latin typeface="Arial"/>
                <a:cs typeface="Arial"/>
              </a:rPr>
              <a:t>letaknya </a:t>
            </a:r>
            <a:r>
              <a:rPr sz="2000" b="1" spc="25" dirty="0">
                <a:solidFill>
                  <a:srgbClr val="F7DF55"/>
                </a:solidFill>
                <a:latin typeface="Arial"/>
                <a:cs typeface="Arial"/>
              </a:rPr>
              <a:t>terbalik </a:t>
            </a:r>
            <a:r>
              <a:rPr sz="2000" b="1" spc="30" dirty="0">
                <a:solidFill>
                  <a:srgbClr val="F7DF55"/>
                </a:solidFill>
                <a:latin typeface="Arial"/>
                <a:cs typeface="Arial"/>
              </a:rPr>
              <a:t>dengan </a:t>
            </a:r>
            <a:r>
              <a:rPr sz="2000" b="1" spc="20" dirty="0">
                <a:solidFill>
                  <a:srgbClr val="F7DF55"/>
                </a:solidFill>
                <a:latin typeface="Arial"/>
                <a:cs typeface="Arial"/>
              </a:rPr>
              <a:t>arah </a:t>
            </a:r>
            <a:r>
              <a:rPr sz="2000" b="1" spc="15" dirty="0">
                <a:solidFill>
                  <a:srgbClr val="F7DF55"/>
                </a:solidFill>
                <a:latin typeface="Arial"/>
                <a:cs typeface="Arial"/>
              </a:rPr>
              <a:t>pandangnya. </a:t>
            </a:r>
            <a:r>
              <a:rPr sz="2000" spc="20" dirty="0">
                <a:solidFill>
                  <a:srgbClr val="F7DF55"/>
                </a:solidFill>
                <a:latin typeface="Arial"/>
                <a:cs typeface="Arial"/>
              </a:rPr>
              <a:t>Coba </a:t>
            </a:r>
            <a:r>
              <a:rPr sz="2000" spc="25" dirty="0">
                <a:solidFill>
                  <a:srgbClr val="F7DF55"/>
                </a:solidFill>
                <a:latin typeface="Arial"/>
                <a:cs typeface="Arial"/>
              </a:rPr>
              <a:t>kita  </a:t>
            </a:r>
            <a:r>
              <a:rPr sz="2000" spc="15" dirty="0">
                <a:solidFill>
                  <a:srgbClr val="F7DF55"/>
                </a:solidFill>
                <a:latin typeface="Arial"/>
                <a:cs typeface="Arial"/>
              </a:rPr>
              <a:t>perhatikan </a:t>
            </a:r>
            <a:r>
              <a:rPr sz="2000" spc="10" dirty="0">
                <a:solidFill>
                  <a:srgbClr val="F7DF55"/>
                </a:solidFill>
                <a:latin typeface="Arial"/>
                <a:cs typeface="Arial"/>
              </a:rPr>
              <a:t>kembali </a:t>
            </a:r>
            <a:r>
              <a:rPr sz="2000" spc="5" dirty="0">
                <a:solidFill>
                  <a:srgbClr val="F7DF55"/>
                </a:solidFill>
                <a:latin typeface="Arial"/>
                <a:cs typeface="Arial"/>
              </a:rPr>
              <a:t>gambar dibawah ini, </a:t>
            </a:r>
            <a:r>
              <a:rPr sz="2000" spc="10" dirty="0">
                <a:solidFill>
                  <a:srgbClr val="F7DF55"/>
                </a:solidFill>
                <a:latin typeface="Arial"/>
                <a:cs typeface="Arial"/>
              </a:rPr>
              <a:t>dengan </a:t>
            </a:r>
            <a:r>
              <a:rPr sz="2000" dirty="0">
                <a:solidFill>
                  <a:srgbClr val="F7DF55"/>
                </a:solidFill>
                <a:latin typeface="Arial"/>
                <a:cs typeface="Arial"/>
              </a:rPr>
              <a:t>model </a:t>
            </a:r>
            <a:r>
              <a:rPr sz="2000" spc="20" dirty="0">
                <a:solidFill>
                  <a:srgbClr val="F7DF55"/>
                </a:solidFill>
                <a:latin typeface="Arial"/>
                <a:cs typeface="Arial"/>
              </a:rPr>
              <a:t>yang  </a:t>
            </a:r>
            <a:r>
              <a:rPr sz="2000" spc="10" dirty="0">
                <a:solidFill>
                  <a:srgbClr val="F7DF55"/>
                </a:solidFill>
                <a:latin typeface="Arial"/>
                <a:cs typeface="Arial"/>
              </a:rPr>
              <a:t>sama</a:t>
            </a:r>
            <a:r>
              <a:rPr sz="2000" spc="-105" dirty="0">
                <a:solidFill>
                  <a:srgbClr val="F7DF55"/>
                </a:solidFill>
                <a:latin typeface="Arial"/>
                <a:cs typeface="Arial"/>
              </a:rPr>
              <a:t> </a:t>
            </a:r>
            <a:r>
              <a:rPr sz="2000" spc="25" dirty="0">
                <a:solidFill>
                  <a:srgbClr val="F7DF55"/>
                </a:solidFill>
                <a:latin typeface="Arial"/>
                <a:cs typeface="Arial"/>
              </a:rPr>
              <a:t>kita</a:t>
            </a:r>
            <a:r>
              <a:rPr sz="2000" spc="-100" dirty="0">
                <a:solidFill>
                  <a:srgbClr val="F7DF55"/>
                </a:solidFill>
                <a:latin typeface="Arial"/>
                <a:cs typeface="Arial"/>
              </a:rPr>
              <a:t> </a:t>
            </a:r>
            <a:r>
              <a:rPr sz="2000" spc="20" dirty="0">
                <a:solidFill>
                  <a:srgbClr val="F7DF55"/>
                </a:solidFill>
                <a:latin typeface="Arial"/>
                <a:cs typeface="Arial"/>
              </a:rPr>
              <a:t>proyeksikan</a:t>
            </a:r>
            <a:r>
              <a:rPr sz="2000" spc="-180" dirty="0">
                <a:solidFill>
                  <a:srgbClr val="F7DF55"/>
                </a:solidFill>
                <a:latin typeface="Arial"/>
                <a:cs typeface="Arial"/>
              </a:rPr>
              <a:t> </a:t>
            </a:r>
            <a:r>
              <a:rPr sz="2000" spc="5" dirty="0">
                <a:solidFill>
                  <a:srgbClr val="F7DF55"/>
                </a:solidFill>
                <a:latin typeface="Arial"/>
                <a:cs typeface="Arial"/>
              </a:rPr>
              <a:t>gambar</a:t>
            </a:r>
            <a:r>
              <a:rPr sz="2000" spc="-100" dirty="0">
                <a:solidFill>
                  <a:srgbClr val="F7DF55"/>
                </a:solidFill>
                <a:latin typeface="Arial"/>
                <a:cs typeface="Arial"/>
              </a:rPr>
              <a:t> </a:t>
            </a:r>
            <a:r>
              <a:rPr sz="2000" spc="15" dirty="0">
                <a:solidFill>
                  <a:srgbClr val="F7DF55"/>
                </a:solidFill>
                <a:latin typeface="Arial"/>
                <a:cs typeface="Arial"/>
              </a:rPr>
              <a:t>tersebut</a:t>
            </a:r>
            <a:r>
              <a:rPr sz="2000" spc="-145" dirty="0">
                <a:solidFill>
                  <a:srgbClr val="F7DF55"/>
                </a:solidFill>
                <a:latin typeface="Arial"/>
                <a:cs typeface="Arial"/>
              </a:rPr>
              <a:t> </a:t>
            </a:r>
            <a:r>
              <a:rPr sz="2000" spc="15" dirty="0">
                <a:solidFill>
                  <a:srgbClr val="F7DF55"/>
                </a:solidFill>
                <a:latin typeface="Arial"/>
                <a:cs typeface="Arial"/>
              </a:rPr>
              <a:t>kedalam</a:t>
            </a:r>
            <a:r>
              <a:rPr sz="2000" spc="-155" dirty="0">
                <a:solidFill>
                  <a:srgbClr val="F7DF55"/>
                </a:solidFill>
                <a:latin typeface="Arial"/>
                <a:cs typeface="Arial"/>
              </a:rPr>
              <a:t> </a:t>
            </a:r>
            <a:r>
              <a:rPr sz="2000" spc="20" dirty="0">
                <a:solidFill>
                  <a:srgbClr val="FFFFFF"/>
                </a:solidFill>
                <a:latin typeface="Arial"/>
                <a:cs typeface="Arial"/>
              </a:rPr>
              <a:t>proyeksi</a:t>
            </a:r>
            <a:r>
              <a:rPr sz="2000" spc="-18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spc="10" dirty="0">
                <a:solidFill>
                  <a:srgbClr val="FFFFFF"/>
                </a:solidFill>
                <a:latin typeface="Arial"/>
                <a:cs typeface="Arial"/>
              </a:rPr>
              <a:t>eropa.</a:t>
            </a:r>
            <a:endParaRPr sz="20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143125" y="2638425"/>
            <a:ext cx="4238625" cy="38671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6839" y="23431"/>
            <a:ext cx="2905760" cy="33464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  <a:tabLst>
                <a:tab pos="393700" algn="l"/>
              </a:tabLst>
            </a:pPr>
            <a:r>
              <a:rPr sz="1550" b="0" spc="320" dirty="0">
                <a:solidFill>
                  <a:srgbClr val="6D9FAF"/>
                </a:solidFill>
                <a:latin typeface="Arial"/>
                <a:cs typeface="Arial"/>
              </a:rPr>
              <a:t>	</a:t>
            </a:r>
            <a:r>
              <a:rPr sz="2000" b="0" spc="10" dirty="0">
                <a:solidFill>
                  <a:srgbClr val="92D050"/>
                </a:solidFill>
                <a:latin typeface="Arial"/>
                <a:cs typeface="Arial"/>
              </a:rPr>
              <a:t>A. </a:t>
            </a:r>
            <a:r>
              <a:rPr sz="1800" b="0" spc="-10" dirty="0">
                <a:solidFill>
                  <a:srgbClr val="92D050"/>
                </a:solidFill>
                <a:latin typeface="Arial"/>
                <a:cs typeface="Arial"/>
              </a:rPr>
              <a:t>Proyeksi</a:t>
            </a:r>
            <a:r>
              <a:rPr sz="1800" b="0" spc="-130" dirty="0">
                <a:solidFill>
                  <a:srgbClr val="92D050"/>
                </a:solidFill>
                <a:latin typeface="Arial"/>
                <a:cs typeface="Arial"/>
              </a:rPr>
              <a:t> </a:t>
            </a:r>
            <a:r>
              <a:rPr sz="1800" b="0" spc="-10" dirty="0">
                <a:solidFill>
                  <a:srgbClr val="92D050"/>
                </a:solidFill>
                <a:latin typeface="Arial"/>
                <a:cs typeface="Arial"/>
              </a:rPr>
              <a:t>Aksonometri</a:t>
            </a:r>
            <a:endParaRPr sz="18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6839" y="386016"/>
            <a:ext cx="6927215" cy="57372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94335" marR="396240" indent="-381635">
              <a:lnSpc>
                <a:spcPct val="100099"/>
              </a:lnSpc>
              <a:spcBef>
                <a:spcPts val="100"/>
              </a:spcBef>
              <a:buClr>
                <a:srgbClr val="6D9FAF"/>
              </a:buClr>
              <a:buSzPct val="77777"/>
              <a:buChar char=""/>
              <a:tabLst>
                <a:tab pos="393700" algn="l"/>
                <a:tab pos="394335" algn="l"/>
              </a:tabLst>
            </a:pPr>
            <a:r>
              <a:rPr sz="1800" spc="-10" dirty="0">
                <a:solidFill>
                  <a:srgbClr val="92D050"/>
                </a:solidFill>
                <a:latin typeface="Arial"/>
                <a:cs typeface="Arial"/>
              </a:rPr>
              <a:t>Aksonometri </a:t>
            </a:r>
            <a:r>
              <a:rPr sz="1800" dirty="0">
                <a:solidFill>
                  <a:srgbClr val="92D050"/>
                </a:solidFill>
                <a:latin typeface="Arial"/>
                <a:cs typeface="Arial"/>
              </a:rPr>
              <a:t>adalah </a:t>
            </a:r>
            <a:r>
              <a:rPr sz="1800" spc="5" dirty="0">
                <a:solidFill>
                  <a:srgbClr val="92D050"/>
                </a:solidFill>
                <a:latin typeface="Arial"/>
                <a:cs typeface="Arial"/>
              </a:rPr>
              <a:t>sebutan </a:t>
            </a:r>
            <a:r>
              <a:rPr sz="1800" spc="20" dirty="0">
                <a:solidFill>
                  <a:srgbClr val="92D050"/>
                </a:solidFill>
                <a:latin typeface="Arial"/>
                <a:cs typeface="Arial"/>
              </a:rPr>
              <a:t>umum </a:t>
            </a:r>
            <a:r>
              <a:rPr sz="1800" spc="30" dirty="0">
                <a:solidFill>
                  <a:srgbClr val="92D050"/>
                </a:solidFill>
                <a:latin typeface="Arial"/>
                <a:cs typeface="Arial"/>
              </a:rPr>
              <a:t>untuk </a:t>
            </a:r>
            <a:r>
              <a:rPr sz="1800" spc="15" dirty="0">
                <a:solidFill>
                  <a:srgbClr val="92D050"/>
                </a:solidFill>
                <a:latin typeface="Arial"/>
                <a:cs typeface="Arial"/>
              </a:rPr>
              <a:t>pandangan </a:t>
            </a:r>
            <a:r>
              <a:rPr sz="1800" dirty="0">
                <a:solidFill>
                  <a:srgbClr val="92D050"/>
                </a:solidFill>
                <a:latin typeface="Arial"/>
                <a:cs typeface="Arial"/>
              </a:rPr>
              <a:t>yang  dihasilkan </a:t>
            </a:r>
            <a:r>
              <a:rPr sz="1800" spc="-5" dirty="0">
                <a:solidFill>
                  <a:srgbClr val="92D050"/>
                </a:solidFill>
                <a:latin typeface="Arial"/>
                <a:cs typeface="Arial"/>
              </a:rPr>
              <a:t>oleh </a:t>
            </a:r>
            <a:r>
              <a:rPr sz="1800" dirty="0">
                <a:solidFill>
                  <a:srgbClr val="92D050"/>
                </a:solidFill>
                <a:latin typeface="Arial"/>
                <a:cs typeface="Arial"/>
              </a:rPr>
              <a:t>garis-garis </a:t>
            </a:r>
            <a:r>
              <a:rPr sz="1800" spc="-5" dirty="0">
                <a:solidFill>
                  <a:srgbClr val="92D050"/>
                </a:solidFill>
                <a:latin typeface="Arial"/>
                <a:cs typeface="Arial"/>
              </a:rPr>
              <a:t>proyeksi </a:t>
            </a:r>
            <a:r>
              <a:rPr sz="1800" spc="5" dirty="0">
                <a:solidFill>
                  <a:srgbClr val="92D050"/>
                </a:solidFill>
                <a:latin typeface="Arial"/>
                <a:cs typeface="Arial"/>
              </a:rPr>
              <a:t>suatu </a:t>
            </a:r>
            <a:r>
              <a:rPr sz="1800" spc="20" dirty="0">
                <a:solidFill>
                  <a:srgbClr val="92D050"/>
                </a:solidFill>
                <a:latin typeface="Arial"/>
                <a:cs typeface="Arial"/>
              </a:rPr>
              <a:t>benda </a:t>
            </a:r>
            <a:r>
              <a:rPr sz="1800" spc="5" dirty="0">
                <a:solidFill>
                  <a:srgbClr val="92D050"/>
                </a:solidFill>
                <a:latin typeface="Arial"/>
                <a:cs typeface="Arial"/>
              </a:rPr>
              <a:t>dimana</a:t>
            </a:r>
            <a:r>
              <a:rPr sz="1800" spc="-310" dirty="0">
                <a:solidFill>
                  <a:srgbClr val="92D050"/>
                </a:solidFill>
                <a:latin typeface="Arial"/>
                <a:cs typeface="Arial"/>
              </a:rPr>
              <a:t> </a:t>
            </a:r>
            <a:r>
              <a:rPr sz="1800" spc="5" dirty="0">
                <a:solidFill>
                  <a:srgbClr val="92D050"/>
                </a:solidFill>
                <a:latin typeface="Arial"/>
                <a:cs typeface="Arial"/>
              </a:rPr>
              <a:t>tiga  </a:t>
            </a:r>
            <a:r>
              <a:rPr sz="1800" spc="10" dirty="0">
                <a:solidFill>
                  <a:srgbClr val="92D050"/>
                </a:solidFill>
                <a:latin typeface="Arial"/>
                <a:cs typeface="Arial"/>
              </a:rPr>
              <a:t>muka </a:t>
            </a:r>
            <a:r>
              <a:rPr sz="1800" dirty="0">
                <a:solidFill>
                  <a:srgbClr val="92D050"/>
                </a:solidFill>
                <a:latin typeface="Arial"/>
                <a:cs typeface="Arial"/>
              </a:rPr>
              <a:t>(dimensi) dari </a:t>
            </a:r>
            <a:r>
              <a:rPr sz="1800" spc="20" dirty="0">
                <a:solidFill>
                  <a:srgbClr val="92D050"/>
                </a:solidFill>
                <a:latin typeface="Arial"/>
                <a:cs typeface="Arial"/>
              </a:rPr>
              <a:t>benda </a:t>
            </a:r>
            <a:r>
              <a:rPr sz="1800" spc="-15" dirty="0">
                <a:solidFill>
                  <a:srgbClr val="92D050"/>
                </a:solidFill>
                <a:latin typeface="Arial"/>
                <a:cs typeface="Arial"/>
              </a:rPr>
              <a:t>akan </a:t>
            </a:r>
            <a:r>
              <a:rPr sz="1800" dirty="0">
                <a:solidFill>
                  <a:srgbClr val="92D050"/>
                </a:solidFill>
                <a:latin typeface="Arial"/>
                <a:cs typeface="Arial"/>
              </a:rPr>
              <a:t>terlihat </a:t>
            </a:r>
            <a:r>
              <a:rPr sz="1800" spc="10" dirty="0">
                <a:solidFill>
                  <a:srgbClr val="92D050"/>
                </a:solidFill>
                <a:latin typeface="Arial"/>
                <a:cs typeface="Arial"/>
              </a:rPr>
              <a:t>dengan ukuran </a:t>
            </a:r>
            <a:r>
              <a:rPr sz="1800" spc="5" dirty="0">
                <a:solidFill>
                  <a:srgbClr val="92D050"/>
                </a:solidFill>
                <a:latin typeface="Arial"/>
                <a:cs typeface="Arial"/>
              </a:rPr>
              <a:t>dan  </a:t>
            </a:r>
            <a:r>
              <a:rPr sz="1800" spc="20" dirty="0">
                <a:solidFill>
                  <a:srgbClr val="92D050"/>
                </a:solidFill>
                <a:latin typeface="Arial"/>
                <a:cs typeface="Arial"/>
              </a:rPr>
              <a:t>bentuk </a:t>
            </a:r>
            <a:r>
              <a:rPr sz="1800" dirty="0">
                <a:solidFill>
                  <a:srgbClr val="92D050"/>
                </a:solidFill>
                <a:latin typeface="Arial"/>
                <a:cs typeface="Arial"/>
              </a:rPr>
              <a:t>yang </a:t>
            </a:r>
            <a:r>
              <a:rPr sz="1800" spc="10" dirty="0">
                <a:solidFill>
                  <a:srgbClr val="92D050"/>
                </a:solidFill>
                <a:latin typeface="Arial"/>
                <a:cs typeface="Arial"/>
              </a:rPr>
              <a:t>sebanding dengan </a:t>
            </a:r>
            <a:r>
              <a:rPr sz="1800" spc="20" dirty="0">
                <a:solidFill>
                  <a:srgbClr val="92D050"/>
                </a:solidFill>
                <a:latin typeface="Arial"/>
                <a:cs typeface="Arial"/>
              </a:rPr>
              <a:t>benda </a:t>
            </a:r>
            <a:r>
              <a:rPr sz="1800" dirty="0">
                <a:solidFill>
                  <a:srgbClr val="92D050"/>
                </a:solidFill>
                <a:latin typeface="Arial"/>
                <a:cs typeface="Arial"/>
              </a:rPr>
              <a:t>aslinya. </a:t>
            </a:r>
            <a:r>
              <a:rPr sz="1800" spc="-10" dirty="0">
                <a:solidFill>
                  <a:srgbClr val="92D050"/>
                </a:solidFill>
                <a:latin typeface="Arial"/>
                <a:cs typeface="Arial"/>
              </a:rPr>
              <a:t>Dalam  </a:t>
            </a:r>
            <a:r>
              <a:rPr sz="1800" spc="5" dirty="0">
                <a:solidFill>
                  <a:srgbClr val="92D050"/>
                </a:solidFill>
                <a:latin typeface="Arial"/>
                <a:cs typeface="Arial"/>
              </a:rPr>
              <a:t>penggambaran ini </a:t>
            </a:r>
            <a:r>
              <a:rPr sz="1800" dirty="0">
                <a:solidFill>
                  <a:srgbClr val="92D050"/>
                </a:solidFill>
                <a:latin typeface="Arial"/>
                <a:cs typeface="Arial"/>
              </a:rPr>
              <a:t>garis-garis </a:t>
            </a:r>
            <a:r>
              <a:rPr sz="1800" spc="-5" dirty="0">
                <a:solidFill>
                  <a:srgbClr val="92D050"/>
                </a:solidFill>
                <a:latin typeface="Arial"/>
                <a:cs typeface="Arial"/>
              </a:rPr>
              <a:t>pemroyeksi ditarik </a:t>
            </a:r>
            <a:r>
              <a:rPr sz="1800" dirty="0">
                <a:solidFill>
                  <a:srgbClr val="92D050"/>
                </a:solidFill>
                <a:latin typeface="Arial"/>
                <a:cs typeface="Arial"/>
              </a:rPr>
              <a:t>tegak </a:t>
            </a:r>
            <a:r>
              <a:rPr sz="1800" spc="25" dirty="0">
                <a:solidFill>
                  <a:srgbClr val="92D050"/>
                </a:solidFill>
                <a:latin typeface="Arial"/>
                <a:cs typeface="Arial"/>
              </a:rPr>
              <a:t>lurus  </a:t>
            </a:r>
            <a:r>
              <a:rPr sz="1800" dirty="0">
                <a:solidFill>
                  <a:srgbClr val="92D050"/>
                </a:solidFill>
                <a:latin typeface="Arial"/>
                <a:cs typeface="Arial"/>
              </a:rPr>
              <a:t>terhadap </a:t>
            </a:r>
            <a:r>
              <a:rPr sz="1800" spc="10" dirty="0">
                <a:solidFill>
                  <a:srgbClr val="92D050"/>
                </a:solidFill>
                <a:latin typeface="Arial"/>
                <a:cs typeface="Arial"/>
              </a:rPr>
              <a:t>bidang</a:t>
            </a:r>
            <a:r>
              <a:rPr sz="1800" spc="-165" dirty="0">
                <a:solidFill>
                  <a:srgbClr val="92D050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92D050"/>
                </a:solidFill>
                <a:latin typeface="Arial"/>
                <a:cs typeface="Arial"/>
              </a:rPr>
              <a:t>proyeksi.</a:t>
            </a:r>
            <a:endParaRPr sz="1800">
              <a:latin typeface="Arial"/>
              <a:cs typeface="Arial"/>
            </a:endParaRPr>
          </a:p>
          <a:p>
            <a:pPr marL="394335" marR="247015" indent="-381635">
              <a:lnSpc>
                <a:spcPct val="99100"/>
              </a:lnSpc>
              <a:spcBef>
                <a:spcPts val="484"/>
              </a:spcBef>
              <a:buClr>
                <a:srgbClr val="6D9FAF"/>
              </a:buClr>
              <a:buSzPct val="77777"/>
              <a:buChar char=""/>
              <a:tabLst>
                <a:tab pos="393700" algn="l"/>
                <a:tab pos="394335" algn="l"/>
              </a:tabLst>
            </a:pPr>
            <a:r>
              <a:rPr sz="1800" spc="15" dirty="0">
                <a:solidFill>
                  <a:srgbClr val="92D050"/>
                </a:solidFill>
                <a:latin typeface="Arial"/>
                <a:cs typeface="Arial"/>
              </a:rPr>
              <a:t>Untuk </a:t>
            </a:r>
            <a:r>
              <a:rPr sz="1800" spc="5" dirty="0">
                <a:solidFill>
                  <a:srgbClr val="92D050"/>
                </a:solidFill>
                <a:latin typeface="Arial"/>
                <a:cs typeface="Arial"/>
              </a:rPr>
              <a:t>menggambarkan </a:t>
            </a:r>
            <a:r>
              <a:rPr sz="1800" spc="-5" dirty="0">
                <a:solidFill>
                  <a:srgbClr val="92D050"/>
                </a:solidFill>
                <a:latin typeface="Arial"/>
                <a:cs typeface="Arial"/>
              </a:rPr>
              <a:t>proyeksi </a:t>
            </a:r>
            <a:r>
              <a:rPr sz="1800" spc="-10" dirty="0">
                <a:solidFill>
                  <a:srgbClr val="92D050"/>
                </a:solidFill>
                <a:latin typeface="Arial"/>
                <a:cs typeface="Arial"/>
              </a:rPr>
              <a:t>Aksonometri </a:t>
            </a:r>
            <a:r>
              <a:rPr sz="1800" spc="5" dirty="0">
                <a:solidFill>
                  <a:srgbClr val="92D050"/>
                </a:solidFill>
                <a:latin typeface="Arial"/>
                <a:cs typeface="Arial"/>
              </a:rPr>
              <a:t>dapat</a:t>
            </a:r>
            <a:r>
              <a:rPr sz="1800" spc="-340" dirty="0">
                <a:solidFill>
                  <a:srgbClr val="92D050"/>
                </a:solidFill>
                <a:latin typeface="Arial"/>
                <a:cs typeface="Arial"/>
              </a:rPr>
              <a:t> </a:t>
            </a:r>
            <a:r>
              <a:rPr sz="1800" spc="5" dirty="0">
                <a:solidFill>
                  <a:srgbClr val="92D050"/>
                </a:solidFill>
                <a:latin typeface="Arial"/>
                <a:cs typeface="Arial"/>
              </a:rPr>
              <a:t>dilakukan  </a:t>
            </a:r>
            <a:r>
              <a:rPr sz="1800" spc="10" dirty="0">
                <a:solidFill>
                  <a:srgbClr val="92D050"/>
                </a:solidFill>
                <a:latin typeface="Arial"/>
                <a:cs typeface="Arial"/>
              </a:rPr>
              <a:t>dengan </a:t>
            </a:r>
            <a:r>
              <a:rPr sz="1800" spc="5" dirty="0">
                <a:solidFill>
                  <a:srgbClr val="92D050"/>
                </a:solidFill>
                <a:latin typeface="Arial"/>
                <a:cs typeface="Arial"/>
              </a:rPr>
              <a:t>berbagai </a:t>
            </a:r>
            <a:r>
              <a:rPr sz="1800" spc="-10" dirty="0">
                <a:solidFill>
                  <a:srgbClr val="92D050"/>
                </a:solidFill>
                <a:latin typeface="Arial"/>
                <a:cs typeface="Arial"/>
              </a:rPr>
              <a:t>posisi. </a:t>
            </a:r>
            <a:r>
              <a:rPr sz="1800" spc="-15" dirty="0">
                <a:solidFill>
                  <a:srgbClr val="92D050"/>
                </a:solidFill>
                <a:latin typeface="Arial"/>
                <a:cs typeface="Arial"/>
              </a:rPr>
              <a:t>Ada </a:t>
            </a:r>
            <a:r>
              <a:rPr sz="1800" spc="5" dirty="0">
                <a:solidFill>
                  <a:srgbClr val="92D050"/>
                </a:solidFill>
                <a:latin typeface="Arial"/>
                <a:cs typeface="Arial"/>
              </a:rPr>
              <a:t>beberapa jenis penggambaran  </a:t>
            </a:r>
            <a:r>
              <a:rPr sz="1800" spc="-15" dirty="0">
                <a:solidFill>
                  <a:srgbClr val="92D050"/>
                </a:solidFill>
                <a:latin typeface="Arial"/>
                <a:cs typeface="Arial"/>
              </a:rPr>
              <a:t>Aksonometri, </a:t>
            </a:r>
            <a:r>
              <a:rPr sz="1800" spc="-10" dirty="0">
                <a:solidFill>
                  <a:srgbClr val="92D050"/>
                </a:solidFill>
                <a:latin typeface="Arial"/>
                <a:cs typeface="Arial"/>
              </a:rPr>
              <a:t>yaitu </a:t>
            </a:r>
            <a:r>
              <a:rPr sz="1800" dirty="0">
                <a:solidFill>
                  <a:srgbClr val="92D050"/>
                </a:solidFill>
                <a:latin typeface="Arial"/>
                <a:cs typeface="Arial"/>
              </a:rPr>
              <a:t>: </a:t>
            </a:r>
            <a:r>
              <a:rPr sz="1800" b="1" spc="-5" dirty="0">
                <a:solidFill>
                  <a:srgbClr val="92D050"/>
                </a:solidFill>
                <a:latin typeface="Arial"/>
                <a:cs typeface="Arial"/>
              </a:rPr>
              <a:t>Isometri</a:t>
            </a:r>
            <a:r>
              <a:rPr sz="1800" spc="-5" dirty="0">
                <a:solidFill>
                  <a:srgbClr val="92D050"/>
                </a:solidFill>
                <a:latin typeface="Arial"/>
                <a:cs typeface="Arial"/>
              </a:rPr>
              <a:t>, </a:t>
            </a:r>
            <a:r>
              <a:rPr sz="1800" b="1" spc="-10" dirty="0">
                <a:solidFill>
                  <a:srgbClr val="92D050"/>
                </a:solidFill>
                <a:latin typeface="Arial"/>
                <a:cs typeface="Arial"/>
              </a:rPr>
              <a:t>Dimetri</a:t>
            </a:r>
            <a:r>
              <a:rPr sz="1800" spc="-10" dirty="0">
                <a:solidFill>
                  <a:srgbClr val="92D050"/>
                </a:solidFill>
                <a:latin typeface="Arial"/>
                <a:cs typeface="Arial"/>
              </a:rPr>
              <a:t>, </a:t>
            </a:r>
            <a:r>
              <a:rPr sz="1800" spc="5" dirty="0">
                <a:solidFill>
                  <a:srgbClr val="92D050"/>
                </a:solidFill>
                <a:latin typeface="Arial"/>
                <a:cs typeface="Arial"/>
              </a:rPr>
              <a:t>dan</a:t>
            </a:r>
            <a:r>
              <a:rPr sz="1800" spc="245" dirty="0">
                <a:solidFill>
                  <a:srgbClr val="92D050"/>
                </a:solidFill>
                <a:latin typeface="Arial"/>
                <a:cs typeface="Arial"/>
              </a:rPr>
              <a:t> </a:t>
            </a:r>
            <a:r>
              <a:rPr sz="1800" b="1" spc="-15" dirty="0">
                <a:solidFill>
                  <a:srgbClr val="92D050"/>
                </a:solidFill>
                <a:latin typeface="Arial"/>
                <a:cs typeface="Arial"/>
              </a:rPr>
              <a:t>Trimetri</a:t>
            </a:r>
            <a:r>
              <a:rPr sz="1800" spc="-15" dirty="0">
                <a:solidFill>
                  <a:srgbClr val="92D050"/>
                </a:solidFill>
                <a:latin typeface="Arial"/>
                <a:cs typeface="Arial"/>
              </a:rPr>
              <a:t>.</a:t>
            </a:r>
            <a:endParaRPr sz="1800">
              <a:latin typeface="Arial"/>
              <a:cs typeface="Arial"/>
            </a:endParaRPr>
          </a:p>
          <a:p>
            <a:pPr marL="394335" indent="-381635">
              <a:lnSpc>
                <a:spcPct val="100000"/>
              </a:lnSpc>
              <a:spcBef>
                <a:spcPts val="470"/>
              </a:spcBef>
              <a:buClr>
                <a:srgbClr val="6D9FAF"/>
              </a:buClr>
              <a:buSzPct val="77777"/>
              <a:buChar char=""/>
              <a:tabLst>
                <a:tab pos="393700" algn="l"/>
                <a:tab pos="394335" algn="l"/>
              </a:tabLst>
            </a:pPr>
            <a:r>
              <a:rPr sz="1800" spc="-15" dirty="0">
                <a:solidFill>
                  <a:srgbClr val="92D050"/>
                </a:solidFill>
                <a:latin typeface="Arial"/>
                <a:cs typeface="Arial"/>
              </a:rPr>
              <a:t>Isometri</a:t>
            </a:r>
            <a:endParaRPr sz="1800">
              <a:latin typeface="Arial"/>
              <a:cs typeface="Arial"/>
            </a:endParaRPr>
          </a:p>
          <a:p>
            <a:pPr marL="394335" marR="488950" indent="-381635">
              <a:lnSpc>
                <a:spcPct val="100899"/>
              </a:lnSpc>
              <a:spcBef>
                <a:spcPts val="370"/>
              </a:spcBef>
              <a:buClr>
                <a:srgbClr val="6D9FAF"/>
              </a:buClr>
              <a:buSzPct val="77777"/>
              <a:buChar char=""/>
              <a:tabLst>
                <a:tab pos="393700" algn="l"/>
                <a:tab pos="394335" algn="l"/>
              </a:tabLst>
            </a:pPr>
            <a:r>
              <a:rPr sz="1800" spc="-10" dirty="0">
                <a:solidFill>
                  <a:srgbClr val="92D050"/>
                </a:solidFill>
                <a:latin typeface="Arial"/>
                <a:cs typeface="Arial"/>
              </a:rPr>
              <a:t>Proyeksi isometri ialah </a:t>
            </a:r>
            <a:r>
              <a:rPr sz="1800" spc="5" dirty="0">
                <a:solidFill>
                  <a:srgbClr val="92D050"/>
                </a:solidFill>
                <a:latin typeface="Arial"/>
                <a:cs typeface="Arial"/>
              </a:rPr>
              <a:t>suatu </a:t>
            </a:r>
            <a:r>
              <a:rPr sz="1800" spc="-5" dirty="0">
                <a:solidFill>
                  <a:srgbClr val="92D050"/>
                </a:solidFill>
                <a:latin typeface="Arial"/>
                <a:cs typeface="Arial"/>
              </a:rPr>
              <a:t>proyeksi </a:t>
            </a:r>
            <a:r>
              <a:rPr sz="1800" dirty="0">
                <a:solidFill>
                  <a:srgbClr val="92D050"/>
                </a:solidFill>
                <a:latin typeface="Arial"/>
                <a:cs typeface="Arial"/>
              </a:rPr>
              <a:t>yang </a:t>
            </a:r>
            <a:r>
              <a:rPr sz="1800" spc="5" dirty="0">
                <a:solidFill>
                  <a:srgbClr val="92D050"/>
                </a:solidFill>
                <a:latin typeface="Arial"/>
                <a:cs typeface="Arial"/>
              </a:rPr>
              <a:t>mempunyai  </a:t>
            </a:r>
            <a:r>
              <a:rPr sz="1800" spc="10" dirty="0">
                <a:solidFill>
                  <a:srgbClr val="92D050"/>
                </a:solidFill>
                <a:latin typeface="Arial"/>
                <a:cs typeface="Arial"/>
              </a:rPr>
              <a:t>perbandingan</a:t>
            </a:r>
            <a:r>
              <a:rPr sz="1800" spc="-155" dirty="0">
                <a:solidFill>
                  <a:srgbClr val="92D050"/>
                </a:solidFill>
                <a:latin typeface="Arial"/>
                <a:cs typeface="Arial"/>
              </a:rPr>
              <a:t> </a:t>
            </a:r>
            <a:r>
              <a:rPr sz="1800" spc="15" dirty="0">
                <a:solidFill>
                  <a:srgbClr val="92D050"/>
                </a:solidFill>
                <a:latin typeface="Arial"/>
                <a:cs typeface="Arial"/>
              </a:rPr>
              <a:t>panjang</a:t>
            </a:r>
            <a:r>
              <a:rPr sz="1800" spc="-155" dirty="0">
                <a:solidFill>
                  <a:srgbClr val="92D050"/>
                </a:solidFill>
                <a:latin typeface="Arial"/>
                <a:cs typeface="Arial"/>
              </a:rPr>
              <a:t> </a:t>
            </a:r>
            <a:r>
              <a:rPr sz="1800" spc="5" dirty="0">
                <a:solidFill>
                  <a:srgbClr val="92D050"/>
                </a:solidFill>
                <a:latin typeface="Arial"/>
                <a:cs typeface="Arial"/>
              </a:rPr>
              <a:t>gambar</a:t>
            </a:r>
            <a:r>
              <a:rPr sz="1800" spc="-130" dirty="0">
                <a:solidFill>
                  <a:srgbClr val="92D050"/>
                </a:solidFill>
                <a:latin typeface="Arial"/>
                <a:cs typeface="Arial"/>
              </a:rPr>
              <a:t> </a:t>
            </a:r>
            <a:r>
              <a:rPr sz="1800" spc="5" dirty="0">
                <a:solidFill>
                  <a:srgbClr val="92D050"/>
                </a:solidFill>
                <a:latin typeface="Arial"/>
                <a:cs typeface="Arial"/>
              </a:rPr>
              <a:t>sebenarnya</a:t>
            </a:r>
            <a:r>
              <a:rPr sz="1800" spc="-80" dirty="0">
                <a:solidFill>
                  <a:srgbClr val="92D050"/>
                </a:solidFill>
                <a:latin typeface="Arial"/>
                <a:cs typeface="Arial"/>
              </a:rPr>
              <a:t> </a:t>
            </a:r>
            <a:r>
              <a:rPr sz="1800" spc="10" dirty="0">
                <a:solidFill>
                  <a:srgbClr val="92D050"/>
                </a:solidFill>
                <a:latin typeface="Arial"/>
                <a:cs typeface="Arial"/>
              </a:rPr>
              <a:t>dengan</a:t>
            </a:r>
            <a:r>
              <a:rPr sz="1800" spc="-75" dirty="0">
                <a:solidFill>
                  <a:srgbClr val="92D050"/>
                </a:solidFill>
                <a:latin typeface="Arial"/>
                <a:cs typeface="Arial"/>
              </a:rPr>
              <a:t> </a:t>
            </a:r>
            <a:r>
              <a:rPr sz="1800" spc="5" dirty="0">
                <a:solidFill>
                  <a:srgbClr val="92D050"/>
                </a:solidFill>
                <a:latin typeface="Arial"/>
                <a:cs typeface="Arial"/>
              </a:rPr>
              <a:t>gambar  </a:t>
            </a:r>
            <a:r>
              <a:rPr sz="1800" spc="-5" dirty="0">
                <a:solidFill>
                  <a:srgbClr val="92D050"/>
                </a:solidFill>
                <a:latin typeface="Arial"/>
                <a:cs typeface="Arial"/>
              </a:rPr>
              <a:t>proyeksi </a:t>
            </a:r>
            <a:r>
              <a:rPr sz="1800" dirty="0">
                <a:solidFill>
                  <a:srgbClr val="92D050"/>
                </a:solidFill>
                <a:latin typeface="Arial"/>
                <a:cs typeface="Arial"/>
              </a:rPr>
              <a:t>adalah 1 : </a:t>
            </a:r>
            <a:r>
              <a:rPr sz="1800" spc="-15" dirty="0">
                <a:solidFill>
                  <a:srgbClr val="92D050"/>
                </a:solidFill>
                <a:latin typeface="Arial"/>
                <a:cs typeface="Arial"/>
              </a:rPr>
              <a:t>0,82, </a:t>
            </a:r>
            <a:r>
              <a:rPr sz="1800" spc="5" dirty="0">
                <a:solidFill>
                  <a:srgbClr val="92D050"/>
                </a:solidFill>
                <a:latin typeface="Arial"/>
                <a:cs typeface="Arial"/>
              </a:rPr>
              <a:t>yang </a:t>
            </a:r>
            <a:r>
              <a:rPr sz="1800" dirty="0">
                <a:solidFill>
                  <a:srgbClr val="92D050"/>
                </a:solidFill>
                <a:latin typeface="Arial"/>
                <a:cs typeface="Arial"/>
              </a:rPr>
              <a:t>didapatkan dari </a:t>
            </a:r>
            <a:r>
              <a:rPr sz="1800" spc="-10" dirty="0">
                <a:solidFill>
                  <a:srgbClr val="92D050"/>
                </a:solidFill>
                <a:latin typeface="Arial"/>
                <a:cs typeface="Arial"/>
              </a:rPr>
              <a:t>sin </a:t>
            </a:r>
            <a:r>
              <a:rPr sz="1800" spc="-20" dirty="0">
                <a:solidFill>
                  <a:srgbClr val="92D050"/>
                </a:solidFill>
                <a:latin typeface="Arial"/>
                <a:cs typeface="Arial"/>
              </a:rPr>
              <a:t>54o</a:t>
            </a:r>
            <a:r>
              <a:rPr sz="1800" spc="-45" dirty="0">
                <a:solidFill>
                  <a:srgbClr val="92D050"/>
                </a:solidFill>
                <a:latin typeface="Arial"/>
                <a:cs typeface="Arial"/>
              </a:rPr>
              <a:t> </a:t>
            </a:r>
            <a:r>
              <a:rPr sz="1800" spc="-10" dirty="0">
                <a:solidFill>
                  <a:srgbClr val="92D050"/>
                </a:solidFill>
                <a:latin typeface="Arial"/>
                <a:cs typeface="Arial"/>
              </a:rPr>
              <a:t>44′.</a:t>
            </a:r>
            <a:endParaRPr sz="1800">
              <a:latin typeface="Arial"/>
              <a:cs typeface="Arial"/>
            </a:endParaRPr>
          </a:p>
          <a:p>
            <a:pPr marL="394335" marR="285750">
              <a:lnSpc>
                <a:spcPct val="99700"/>
              </a:lnSpc>
              <a:spcBef>
                <a:spcPts val="25"/>
              </a:spcBef>
            </a:pPr>
            <a:r>
              <a:rPr sz="1800" spc="5" dirty="0">
                <a:solidFill>
                  <a:srgbClr val="92D050"/>
                </a:solidFill>
                <a:latin typeface="Arial"/>
                <a:cs typeface="Arial"/>
              </a:rPr>
              <a:t>Sedangkan</a:t>
            </a:r>
            <a:r>
              <a:rPr sz="1800" spc="-80" dirty="0">
                <a:solidFill>
                  <a:srgbClr val="92D050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92D050"/>
                </a:solidFill>
                <a:latin typeface="Arial"/>
                <a:cs typeface="Arial"/>
              </a:rPr>
              <a:t>jarak</a:t>
            </a:r>
            <a:r>
              <a:rPr sz="1800" spc="25" dirty="0">
                <a:solidFill>
                  <a:srgbClr val="92D05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92D050"/>
                </a:solidFill>
                <a:latin typeface="Arial"/>
                <a:cs typeface="Arial"/>
              </a:rPr>
              <a:t>antar</a:t>
            </a:r>
            <a:r>
              <a:rPr sz="1800" spc="-45" dirty="0">
                <a:solidFill>
                  <a:srgbClr val="92D050"/>
                </a:solidFill>
                <a:latin typeface="Arial"/>
                <a:cs typeface="Arial"/>
              </a:rPr>
              <a:t> </a:t>
            </a:r>
            <a:r>
              <a:rPr sz="1800" spc="15" dirty="0">
                <a:solidFill>
                  <a:srgbClr val="92D050"/>
                </a:solidFill>
                <a:latin typeface="Arial"/>
                <a:cs typeface="Arial"/>
              </a:rPr>
              <a:t>sumbu</a:t>
            </a:r>
            <a:r>
              <a:rPr sz="1800" spc="-80" dirty="0">
                <a:solidFill>
                  <a:srgbClr val="92D050"/>
                </a:solidFill>
                <a:latin typeface="Arial"/>
                <a:cs typeface="Arial"/>
              </a:rPr>
              <a:t> </a:t>
            </a:r>
            <a:r>
              <a:rPr sz="1800" spc="10" dirty="0">
                <a:solidFill>
                  <a:srgbClr val="92D050"/>
                </a:solidFill>
                <a:latin typeface="Arial"/>
                <a:cs typeface="Arial"/>
              </a:rPr>
              <a:t>membentuk</a:t>
            </a:r>
            <a:r>
              <a:rPr sz="1800" spc="-125" dirty="0">
                <a:solidFill>
                  <a:srgbClr val="92D050"/>
                </a:solidFill>
                <a:latin typeface="Arial"/>
                <a:cs typeface="Arial"/>
              </a:rPr>
              <a:t> </a:t>
            </a:r>
            <a:r>
              <a:rPr sz="1800" spc="25" dirty="0">
                <a:solidFill>
                  <a:srgbClr val="92D050"/>
                </a:solidFill>
                <a:latin typeface="Arial"/>
                <a:cs typeface="Arial"/>
              </a:rPr>
              <a:t>sudut</a:t>
            </a:r>
            <a:r>
              <a:rPr sz="1800" spc="-175" dirty="0">
                <a:solidFill>
                  <a:srgbClr val="92D050"/>
                </a:solidFill>
                <a:latin typeface="Arial"/>
                <a:cs typeface="Arial"/>
              </a:rPr>
              <a:t> </a:t>
            </a:r>
            <a:r>
              <a:rPr sz="1800" spc="-10" dirty="0">
                <a:solidFill>
                  <a:srgbClr val="92D050"/>
                </a:solidFill>
                <a:latin typeface="Arial"/>
                <a:cs typeface="Arial"/>
              </a:rPr>
              <a:t>sebesar</a:t>
            </a:r>
            <a:r>
              <a:rPr sz="1800" spc="20" dirty="0">
                <a:solidFill>
                  <a:srgbClr val="92D050"/>
                </a:solidFill>
                <a:latin typeface="Arial"/>
                <a:cs typeface="Arial"/>
              </a:rPr>
              <a:t> </a:t>
            </a:r>
            <a:r>
              <a:rPr sz="1800" spc="-20" dirty="0">
                <a:solidFill>
                  <a:srgbClr val="92D050"/>
                </a:solidFill>
                <a:latin typeface="Arial"/>
                <a:cs typeface="Arial"/>
              </a:rPr>
              <a:t>120  </a:t>
            </a:r>
            <a:r>
              <a:rPr sz="1800" dirty="0">
                <a:solidFill>
                  <a:srgbClr val="92D050"/>
                </a:solidFill>
                <a:latin typeface="Arial"/>
                <a:cs typeface="Arial"/>
              </a:rPr>
              <a:t>derajat. </a:t>
            </a:r>
            <a:r>
              <a:rPr sz="1800" spc="5" dirty="0">
                <a:solidFill>
                  <a:srgbClr val="92D050"/>
                </a:solidFill>
                <a:latin typeface="Arial"/>
                <a:cs typeface="Arial"/>
              </a:rPr>
              <a:t>Pada </a:t>
            </a:r>
            <a:r>
              <a:rPr sz="1800" spc="-5" dirty="0">
                <a:solidFill>
                  <a:srgbClr val="92D050"/>
                </a:solidFill>
                <a:latin typeface="Arial"/>
                <a:cs typeface="Arial"/>
              </a:rPr>
              <a:t>proyeksi </a:t>
            </a:r>
            <a:r>
              <a:rPr sz="1800" spc="5" dirty="0">
                <a:solidFill>
                  <a:srgbClr val="92D050"/>
                </a:solidFill>
                <a:latin typeface="Arial"/>
                <a:cs typeface="Arial"/>
              </a:rPr>
              <a:t>ini </a:t>
            </a:r>
            <a:r>
              <a:rPr sz="1800" spc="-10" dirty="0">
                <a:solidFill>
                  <a:srgbClr val="92D050"/>
                </a:solidFill>
                <a:latin typeface="Arial"/>
                <a:cs typeface="Arial"/>
              </a:rPr>
              <a:t>ciri </a:t>
            </a:r>
            <a:r>
              <a:rPr sz="1800" dirty="0">
                <a:solidFill>
                  <a:srgbClr val="92D050"/>
                </a:solidFill>
                <a:latin typeface="Arial"/>
                <a:cs typeface="Arial"/>
              </a:rPr>
              <a:t>yang </a:t>
            </a:r>
            <a:r>
              <a:rPr sz="1800" spc="10" dirty="0">
                <a:solidFill>
                  <a:srgbClr val="92D050"/>
                </a:solidFill>
                <a:latin typeface="Arial"/>
                <a:cs typeface="Arial"/>
              </a:rPr>
              <a:t>paling </a:t>
            </a:r>
            <a:r>
              <a:rPr sz="1800" dirty="0">
                <a:solidFill>
                  <a:srgbClr val="92D050"/>
                </a:solidFill>
                <a:latin typeface="Arial"/>
                <a:cs typeface="Arial"/>
              </a:rPr>
              <a:t>mendasar adalah  </a:t>
            </a:r>
            <a:r>
              <a:rPr sz="1800" spc="-5" dirty="0">
                <a:solidFill>
                  <a:srgbClr val="92D050"/>
                </a:solidFill>
                <a:latin typeface="Arial"/>
                <a:cs typeface="Arial"/>
              </a:rPr>
              <a:t>besar </a:t>
            </a:r>
            <a:r>
              <a:rPr sz="1800" spc="25" dirty="0">
                <a:solidFill>
                  <a:srgbClr val="92D050"/>
                </a:solidFill>
                <a:latin typeface="Arial"/>
                <a:cs typeface="Arial"/>
              </a:rPr>
              <a:t>sudut </a:t>
            </a:r>
            <a:r>
              <a:rPr sz="1800" dirty="0">
                <a:solidFill>
                  <a:srgbClr val="92D050"/>
                </a:solidFill>
                <a:latin typeface="Arial"/>
                <a:cs typeface="Arial"/>
              </a:rPr>
              <a:t>antara </a:t>
            </a:r>
            <a:r>
              <a:rPr sz="1800" spc="15" dirty="0">
                <a:solidFill>
                  <a:srgbClr val="92D050"/>
                </a:solidFill>
                <a:latin typeface="Arial"/>
                <a:cs typeface="Arial"/>
              </a:rPr>
              <a:t>sumbu </a:t>
            </a:r>
            <a:r>
              <a:rPr sz="1800" dirty="0">
                <a:solidFill>
                  <a:srgbClr val="92D050"/>
                </a:solidFill>
                <a:latin typeface="Arial"/>
                <a:cs typeface="Arial"/>
              </a:rPr>
              <a:t>x </a:t>
            </a:r>
            <a:r>
              <a:rPr sz="1800" spc="5" dirty="0">
                <a:solidFill>
                  <a:srgbClr val="92D050"/>
                </a:solidFill>
                <a:latin typeface="Arial"/>
                <a:cs typeface="Arial"/>
              </a:rPr>
              <a:t>dan </a:t>
            </a:r>
            <a:r>
              <a:rPr sz="1800" dirty="0">
                <a:solidFill>
                  <a:srgbClr val="92D050"/>
                </a:solidFill>
                <a:latin typeface="Arial"/>
                <a:cs typeface="Arial"/>
              </a:rPr>
              <a:t>y terhadap </a:t>
            </a:r>
            <a:r>
              <a:rPr sz="1800" spc="-5" dirty="0">
                <a:solidFill>
                  <a:srgbClr val="92D050"/>
                </a:solidFill>
                <a:latin typeface="Arial"/>
                <a:cs typeface="Arial"/>
              </a:rPr>
              <a:t>garis </a:t>
            </a:r>
            <a:r>
              <a:rPr sz="1800" dirty="0">
                <a:solidFill>
                  <a:srgbClr val="92D050"/>
                </a:solidFill>
                <a:latin typeface="Arial"/>
                <a:cs typeface="Arial"/>
              </a:rPr>
              <a:t>mendatar  adalah </a:t>
            </a:r>
            <a:r>
              <a:rPr sz="1800" spc="-15" dirty="0">
                <a:solidFill>
                  <a:srgbClr val="92D050"/>
                </a:solidFill>
                <a:latin typeface="Arial"/>
                <a:cs typeface="Arial"/>
              </a:rPr>
              <a:t>30 </a:t>
            </a:r>
            <a:r>
              <a:rPr sz="1800" dirty="0">
                <a:solidFill>
                  <a:srgbClr val="92D050"/>
                </a:solidFill>
                <a:latin typeface="Arial"/>
                <a:cs typeface="Arial"/>
              </a:rPr>
              <a:t>derajat.</a:t>
            </a:r>
            <a:endParaRPr sz="1800">
              <a:latin typeface="Arial"/>
              <a:cs typeface="Arial"/>
            </a:endParaRPr>
          </a:p>
          <a:p>
            <a:pPr marL="394335" marR="5080" indent="-381635">
              <a:lnSpc>
                <a:spcPct val="99100"/>
              </a:lnSpc>
              <a:spcBef>
                <a:spcPts val="490"/>
              </a:spcBef>
              <a:buClr>
                <a:srgbClr val="6D9FAF"/>
              </a:buClr>
              <a:buSzPct val="77777"/>
              <a:buChar char=""/>
              <a:tabLst>
                <a:tab pos="393700" algn="l"/>
                <a:tab pos="394335" algn="l"/>
              </a:tabLst>
            </a:pPr>
            <a:r>
              <a:rPr sz="1800" spc="-5" dirty="0">
                <a:solidFill>
                  <a:srgbClr val="92D050"/>
                </a:solidFill>
                <a:latin typeface="Arial"/>
                <a:cs typeface="Arial"/>
              </a:rPr>
              <a:t>Didalam proyeksi </a:t>
            </a:r>
            <a:r>
              <a:rPr sz="1800" spc="5" dirty="0">
                <a:solidFill>
                  <a:srgbClr val="92D050"/>
                </a:solidFill>
                <a:latin typeface="Arial"/>
                <a:cs typeface="Arial"/>
              </a:rPr>
              <a:t>ini </a:t>
            </a:r>
            <a:r>
              <a:rPr sz="1800" spc="-10" dirty="0">
                <a:solidFill>
                  <a:srgbClr val="92D050"/>
                </a:solidFill>
                <a:latin typeface="Arial"/>
                <a:cs typeface="Arial"/>
              </a:rPr>
              <a:t>cara </a:t>
            </a:r>
            <a:r>
              <a:rPr sz="1800" dirty="0">
                <a:solidFill>
                  <a:srgbClr val="92D050"/>
                </a:solidFill>
                <a:latin typeface="Arial"/>
                <a:cs typeface="Arial"/>
              </a:rPr>
              <a:t>menampilkan </a:t>
            </a:r>
            <a:r>
              <a:rPr sz="1800" spc="10" dirty="0">
                <a:solidFill>
                  <a:srgbClr val="92D050"/>
                </a:solidFill>
                <a:latin typeface="Arial"/>
                <a:cs typeface="Arial"/>
              </a:rPr>
              <a:t>penggambarannya  meliputi </a:t>
            </a:r>
            <a:r>
              <a:rPr sz="1800" dirty="0">
                <a:solidFill>
                  <a:srgbClr val="92D050"/>
                </a:solidFill>
                <a:latin typeface="Arial"/>
                <a:cs typeface="Arial"/>
              </a:rPr>
              <a:t>3 </a:t>
            </a:r>
            <a:r>
              <a:rPr sz="1800" spc="-10" dirty="0">
                <a:solidFill>
                  <a:srgbClr val="92D050"/>
                </a:solidFill>
                <a:latin typeface="Arial"/>
                <a:cs typeface="Arial"/>
              </a:rPr>
              <a:t>sajian </a:t>
            </a:r>
            <a:r>
              <a:rPr sz="1800" dirty="0">
                <a:solidFill>
                  <a:srgbClr val="92D050"/>
                </a:solidFill>
                <a:latin typeface="Arial"/>
                <a:cs typeface="Arial"/>
              </a:rPr>
              <a:t>tampilan </a:t>
            </a:r>
            <a:r>
              <a:rPr sz="1800" spc="-10" dirty="0">
                <a:solidFill>
                  <a:srgbClr val="92D050"/>
                </a:solidFill>
                <a:latin typeface="Arial"/>
                <a:cs typeface="Arial"/>
              </a:rPr>
              <a:t>yaitu </a:t>
            </a:r>
            <a:r>
              <a:rPr sz="1800" spc="-5" dirty="0">
                <a:solidFill>
                  <a:srgbClr val="92D050"/>
                </a:solidFill>
                <a:latin typeface="Arial"/>
                <a:cs typeface="Arial"/>
              </a:rPr>
              <a:t>proyeksi </a:t>
            </a:r>
            <a:r>
              <a:rPr sz="1800" spc="-10" dirty="0">
                <a:solidFill>
                  <a:srgbClr val="92D050"/>
                </a:solidFill>
                <a:latin typeface="Arial"/>
                <a:cs typeface="Arial"/>
              </a:rPr>
              <a:t>isometri </a:t>
            </a:r>
            <a:r>
              <a:rPr sz="1800" spc="5" dirty="0">
                <a:solidFill>
                  <a:srgbClr val="92D050"/>
                </a:solidFill>
                <a:latin typeface="Arial"/>
                <a:cs typeface="Arial"/>
              </a:rPr>
              <a:t>normal, </a:t>
            </a:r>
            <a:r>
              <a:rPr sz="1800" dirty="0">
                <a:solidFill>
                  <a:srgbClr val="92D050"/>
                </a:solidFill>
                <a:latin typeface="Arial"/>
                <a:cs typeface="Arial"/>
              </a:rPr>
              <a:t>terbalik  </a:t>
            </a:r>
            <a:r>
              <a:rPr sz="1800" spc="5" dirty="0">
                <a:solidFill>
                  <a:srgbClr val="92D050"/>
                </a:solidFill>
                <a:latin typeface="Arial"/>
                <a:cs typeface="Arial"/>
              </a:rPr>
              <a:t>dan</a:t>
            </a:r>
            <a:r>
              <a:rPr sz="1800" spc="-10" dirty="0">
                <a:solidFill>
                  <a:srgbClr val="92D050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92D050"/>
                </a:solidFill>
                <a:latin typeface="Arial"/>
                <a:cs typeface="Arial"/>
              </a:rPr>
              <a:t>horisontal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714625" y="857250"/>
            <a:ext cx="3762375" cy="20002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2638425" y="4286250"/>
            <a:ext cx="3790950" cy="200025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2109851" y="238061"/>
            <a:ext cx="4383405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12750" algn="l"/>
              </a:tabLst>
            </a:pPr>
            <a:r>
              <a:rPr sz="1800" spc="-15" dirty="0">
                <a:solidFill>
                  <a:srgbClr val="92D050"/>
                </a:solidFill>
                <a:latin typeface="Arial"/>
                <a:cs typeface="Arial"/>
              </a:rPr>
              <a:t>1.	</a:t>
            </a:r>
            <a:r>
              <a:rPr sz="1800" b="1" spc="-5" dirty="0">
                <a:solidFill>
                  <a:srgbClr val="92D050"/>
                </a:solidFill>
                <a:latin typeface="Arial"/>
                <a:cs typeface="Arial"/>
              </a:rPr>
              <a:t>(kedudukan sumbu </a:t>
            </a:r>
            <a:r>
              <a:rPr sz="1800" b="1" spc="-10" dirty="0">
                <a:solidFill>
                  <a:srgbClr val="92D050"/>
                </a:solidFill>
                <a:latin typeface="Arial"/>
                <a:cs typeface="Arial"/>
              </a:rPr>
              <a:t>isometri</a:t>
            </a:r>
            <a:r>
              <a:rPr sz="1800" b="1" spc="80" dirty="0">
                <a:solidFill>
                  <a:srgbClr val="92D050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92D050"/>
                </a:solidFill>
                <a:latin typeface="Arial"/>
                <a:cs typeface="Arial"/>
              </a:rPr>
              <a:t>normal</a:t>
            </a:r>
            <a:r>
              <a:rPr sz="1800" spc="-5" dirty="0">
                <a:solidFill>
                  <a:srgbClr val="92D050"/>
                </a:solidFill>
                <a:latin typeface="Arial"/>
                <a:cs typeface="Arial"/>
              </a:rPr>
              <a:t>)</a:t>
            </a:r>
            <a:endParaRPr sz="18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152650" y="3385756"/>
            <a:ext cx="4463415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41325" algn="l"/>
              </a:tabLst>
            </a:pPr>
            <a:r>
              <a:rPr sz="1800" spc="-15" dirty="0">
                <a:solidFill>
                  <a:srgbClr val="92D050"/>
                </a:solidFill>
                <a:latin typeface="Arial"/>
                <a:cs typeface="Arial"/>
              </a:rPr>
              <a:t>2.	</a:t>
            </a:r>
            <a:r>
              <a:rPr sz="1800" b="1" spc="-5" dirty="0">
                <a:solidFill>
                  <a:srgbClr val="92D050"/>
                </a:solidFill>
                <a:latin typeface="Arial"/>
                <a:cs typeface="Arial"/>
              </a:rPr>
              <a:t>(kedudukan sumbu </a:t>
            </a:r>
            <a:r>
              <a:rPr sz="1800" b="1" spc="-10" dirty="0">
                <a:solidFill>
                  <a:srgbClr val="92D050"/>
                </a:solidFill>
                <a:latin typeface="Arial"/>
                <a:cs typeface="Arial"/>
              </a:rPr>
              <a:t>isometri</a:t>
            </a:r>
            <a:r>
              <a:rPr sz="1800" b="1" spc="100" dirty="0">
                <a:solidFill>
                  <a:srgbClr val="92D050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92D050"/>
                </a:solidFill>
                <a:latin typeface="Arial"/>
                <a:cs typeface="Arial"/>
              </a:rPr>
              <a:t>terbalik)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6839" y="0"/>
            <a:ext cx="7592695" cy="5253355"/>
          </a:xfrm>
          <a:prstGeom prst="rect">
            <a:avLst/>
          </a:prstGeom>
        </p:spPr>
        <p:txBody>
          <a:bodyPr vert="horz" wrap="square" lIns="0" tIns="85090" rIns="0" bIns="0" rtlCol="0">
            <a:spAutoFit/>
          </a:bodyPr>
          <a:lstStyle/>
          <a:p>
            <a:pPr marL="394335" indent="-381635">
              <a:lnSpc>
                <a:spcPct val="100000"/>
              </a:lnSpc>
              <a:spcBef>
                <a:spcPts val="670"/>
              </a:spcBef>
              <a:buClr>
                <a:srgbClr val="6D9FAF"/>
              </a:buClr>
              <a:buSzPct val="79069"/>
              <a:buChar char=""/>
              <a:tabLst>
                <a:tab pos="393700" algn="l"/>
                <a:tab pos="394335" algn="l"/>
              </a:tabLst>
            </a:pPr>
            <a:r>
              <a:rPr sz="2150" spc="25" dirty="0">
                <a:solidFill>
                  <a:srgbClr val="A19E99"/>
                </a:solidFill>
                <a:latin typeface="Arial"/>
                <a:cs typeface="Arial"/>
              </a:rPr>
              <a:t>Dimetri</a:t>
            </a:r>
            <a:endParaRPr sz="2150">
              <a:latin typeface="Arial"/>
              <a:cs typeface="Arial"/>
            </a:endParaRPr>
          </a:p>
          <a:p>
            <a:pPr marL="394335" marR="5080" indent="-381635">
              <a:lnSpc>
                <a:spcPct val="102299"/>
              </a:lnSpc>
              <a:spcBef>
                <a:spcPts val="515"/>
              </a:spcBef>
              <a:buClr>
                <a:srgbClr val="6D9FAF"/>
              </a:buClr>
              <a:buSzPct val="79069"/>
              <a:buChar char=""/>
              <a:tabLst>
                <a:tab pos="393700" algn="l"/>
                <a:tab pos="394335" algn="l"/>
              </a:tabLst>
            </a:pPr>
            <a:r>
              <a:rPr sz="2150" spc="5" dirty="0">
                <a:solidFill>
                  <a:srgbClr val="A19E99"/>
                </a:solidFill>
                <a:latin typeface="Arial"/>
                <a:cs typeface="Arial"/>
              </a:rPr>
              <a:t>Dibandingkan </a:t>
            </a:r>
            <a:r>
              <a:rPr sz="2150" dirty="0">
                <a:solidFill>
                  <a:srgbClr val="A19E99"/>
                </a:solidFill>
                <a:latin typeface="Arial"/>
                <a:cs typeface="Arial"/>
              </a:rPr>
              <a:t>dengan </a:t>
            </a:r>
            <a:r>
              <a:rPr sz="2150" spc="-10" dirty="0">
                <a:solidFill>
                  <a:srgbClr val="A19E99"/>
                </a:solidFill>
                <a:latin typeface="Arial"/>
                <a:cs typeface="Arial"/>
              </a:rPr>
              <a:t>proyeksi </a:t>
            </a:r>
            <a:r>
              <a:rPr sz="2150" spc="25" dirty="0">
                <a:solidFill>
                  <a:srgbClr val="A19E99"/>
                </a:solidFill>
                <a:latin typeface="Arial"/>
                <a:cs typeface="Arial"/>
              </a:rPr>
              <a:t>isometri, </a:t>
            </a:r>
            <a:r>
              <a:rPr sz="2150" spc="-10" dirty="0">
                <a:solidFill>
                  <a:srgbClr val="A19E99"/>
                </a:solidFill>
                <a:latin typeface="Arial"/>
                <a:cs typeface="Arial"/>
              </a:rPr>
              <a:t>proyeksi </a:t>
            </a:r>
            <a:r>
              <a:rPr sz="2150" spc="20" dirty="0">
                <a:solidFill>
                  <a:srgbClr val="A19E99"/>
                </a:solidFill>
                <a:latin typeface="Arial"/>
                <a:cs typeface="Arial"/>
              </a:rPr>
              <a:t>dimetri  </a:t>
            </a:r>
            <a:r>
              <a:rPr sz="2150" spc="5" dirty="0">
                <a:solidFill>
                  <a:srgbClr val="A19E99"/>
                </a:solidFill>
                <a:latin typeface="Arial"/>
                <a:cs typeface="Arial"/>
              </a:rPr>
              <a:t>mempunyai </a:t>
            </a:r>
            <a:r>
              <a:rPr sz="2150" dirty="0">
                <a:solidFill>
                  <a:srgbClr val="A19E99"/>
                </a:solidFill>
                <a:latin typeface="Arial"/>
                <a:cs typeface="Arial"/>
              </a:rPr>
              <a:t>perbedaan mendasar, </a:t>
            </a:r>
            <a:r>
              <a:rPr sz="2150" spc="-10" dirty="0">
                <a:solidFill>
                  <a:srgbClr val="A19E99"/>
                </a:solidFill>
                <a:latin typeface="Arial"/>
                <a:cs typeface="Arial"/>
              </a:rPr>
              <a:t>yaitu </a:t>
            </a:r>
            <a:r>
              <a:rPr sz="2150" spc="5" dirty="0">
                <a:solidFill>
                  <a:srgbClr val="A19E99"/>
                </a:solidFill>
                <a:latin typeface="Arial"/>
                <a:cs typeface="Arial"/>
              </a:rPr>
              <a:t>: </a:t>
            </a:r>
            <a:r>
              <a:rPr sz="2150" spc="10" dirty="0">
                <a:solidFill>
                  <a:srgbClr val="A19E99"/>
                </a:solidFill>
                <a:latin typeface="Arial"/>
                <a:cs typeface="Arial"/>
              </a:rPr>
              <a:t>besar </a:t>
            </a:r>
            <a:r>
              <a:rPr sz="2150" spc="5" dirty="0">
                <a:solidFill>
                  <a:srgbClr val="A19E99"/>
                </a:solidFill>
                <a:latin typeface="Arial"/>
                <a:cs typeface="Arial"/>
              </a:rPr>
              <a:t>sudut  </a:t>
            </a:r>
            <a:r>
              <a:rPr sz="2150" spc="25" dirty="0">
                <a:solidFill>
                  <a:srgbClr val="A19E99"/>
                </a:solidFill>
                <a:latin typeface="Arial"/>
                <a:cs typeface="Arial"/>
              </a:rPr>
              <a:t>sumbu </a:t>
            </a:r>
            <a:r>
              <a:rPr sz="2150" spc="10" dirty="0">
                <a:solidFill>
                  <a:srgbClr val="A19E99"/>
                </a:solidFill>
                <a:latin typeface="Arial"/>
                <a:cs typeface="Arial"/>
              </a:rPr>
              <a:t>x </a:t>
            </a:r>
            <a:r>
              <a:rPr sz="2150" spc="5" dirty="0">
                <a:solidFill>
                  <a:srgbClr val="A19E99"/>
                </a:solidFill>
                <a:latin typeface="Arial"/>
                <a:cs typeface="Arial"/>
              </a:rPr>
              <a:t>dan </a:t>
            </a:r>
            <a:r>
              <a:rPr sz="2150" spc="-125" dirty="0">
                <a:solidFill>
                  <a:srgbClr val="A19E99"/>
                </a:solidFill>
                <a:latin typeface="Arial"/>
                <a:cs typeface="Arial"/>
              </a:rPr>
              <a:t>y, </a:t>
            </a:r>
            <a:r>
              <a:rPr sz="2150" spc="5" dirty="0">
                <a:solidFill>
                  <a:srgbClr val="A19E99"/>
                </a:solidFill>
                <a:latin typeface="Arial"/>
                <a:cs typeface="Arial"/>
              </a:rPr>
              <a:t>terhadap </a:t>
            </a:r>
            <a:r>
              <a:rPr sz="2150" spc="15" dirty="0">
                <a:solidFill>
                  <a:srgbClr val="A19E99"/>
                </a:solidFill>
                <a:latin typeface="Arial"/>
                <a:cs typeface="Arial"/>
              </a:rPr>
              <a:t>garis </a:t>
            </a:r>
            <a:r>
              <a:rPr sz="2150" spc="10" dirty="0">
                <a:solidFill>
                  <a:srgbClr val="A19E99"/>
                </a:solidFill>
                <a:latin typeface="Arial"/>
                <a:cs typeface="Arial"/>
              </a:rPr>
              <a:t>horisontal </a:t>
            </a:r>
            <a:r>
              <a:rPr sz="2150" spc="5" dirty="0">
                <a:solidFill>
                  <a:srgbClr val="A19E99"/>
                </a:solidFill>
                <a:latin typeface="Arial"/>
                <a:cs typeface="Arial"/>
              </a:rPr>
              <a:t>dan  perbandingan </a:t>
            </a:r>
            <a:r>
              <a:rPr sz="2150" spc="25" dirty="0">
                <a:solidFill>
                  <a:srgbClr val="A19E99"/>
                </a:solidFill>
                <a:latin typeface="Arial"/>
                <a:cs typeface="Arial"/>
              </a:rPr>
              <a:t>sumbu </a:t>
            </a:r>
            <a:r>
              <a:rPr sz="2150" spc="-50" dirty="0">
                <a:solidFill>
                  <a:srgbClr val="A19E99"/>
                </a:solidFill>
                <a:latin typeface="Arial"/>
                <a:cs typeface="Arial"/>
              </a:rPr>
              <a:t>x, </a:t>
            </a:r>
            <a:r>
              <a:rPr sz="2150" spc="10" dirty="0">
                <a:solidFill>
                  <a:srgbClr val="A19E99"/>
                </a:solidFill>
                <a:latin typeface="Arial"/>
                <a:cs typeface="Arial"/>
              </a:rPr>
              <a:t>y </a:t>
            </a:r>
            <a:r>
              <a:rPr sz="2150" spc="5" dirty="0">
                <a:solidFill>
                  <a:srgbClr val="A19E99"/>
                </a:solidFill>
                <a:latin typeface="Arial"/>
                <a:cs typeface="Arial"/>
              </a:rPr>
              <a:t>dan </a:t>
            </a:r>
            <a:r>
              <a:rPr sz="2150" spc="-10" dirty="0">
                <a:solidFill>
                  <a:srgbClr val="A19E99"/>
                </a:solidFill>
                <a:latin typeface="Arial"/>
                <a:cs typeface="Arial"/>
              </a:rPr>
              <a:t>z. </a:t>
            </a:r>
            <a:r>
              <a:rPr sz="2150" dirty="0">
                <a:solidFill>
                  <a:srgbClr val="A19E99"/>
                </a:solidFill>
                <a:latin typeface="Arial"/>
                <a:cs typeface="Arial"/>
              </a:rPr>
              <a:t>Pada </a:t>
            </a:r>
            <a:r>
              <a:rPr sz="2150" spc="-10" dirty="0">
                <a:solidFill>
                  <a:srgbClr val="A19E99"/>
                </a:solidFill>
                <a:latin typeface="Arial"/>
                <a:cs typeface="Arial"/>
              </a:rPr>
              <a:t>proyeksi </a:t>
            </a:r>
            <a:r>
              <a:rPr sz="2150" spc="20" dirty="0">
                <a:solidFill>
                  <a:srgbClr val="A19E99"/>
                </a:solidFill>
                <a:latin typeface="Arial"/>
                <a:cs typeface="Arial"/>
              </a:rPr>
              <a:t>dimetri ini,  </a:t>
            </a:r>
            <a:r>
              <a:rPr sz="2150" spc="10" dirty="0">
                <a:solidFill>
                  <a:srgbClr val="A19E99"/>
                </a:solidFill>
                <a:latin typeface="Arial"/>
                <a:cs typeface="Arial"/>
              </a:rPr>
              <a:t>besar sudut </a:t>
            </a:r>
            <a:r>
              <a:rPr sz="2150" spc="25" dirty="0">
                <a:solidFill>
                  <a:srgbClr val="A19E99"/>
                </a:solidFill>
                <a:latin typeface="Arial"/>
                <a:cs typeface="Arial"/>
              </a:rPr>
              <a:t>sumbu </a:t>
            </a:r>
            <a:r>
              <a:rPr sz="2150" spc="10" dirty="0">
                <a:solidFill>
                  <a:srgbClr val="A19E99"/>
                </a:solidFill>
                <a:latin typeface="Arial"/>
                <a:cs typeface="Arial"/>
              </a:rPr>
              <a:t>x </a:t>
            </a:r>
            <a:r>
              <a:rPr sz="2150" spc="5" dirty="0">
                <a:solidFill>
                  <a:srgbClr val="A19E99"/>
                </a:solidFill>
                <a:latin typeface="Arial"/>
                <a:cs typeface="Arial"/>
              </a:rPr>
              <a:t>terhadap </a:t>
            </a:r>
            <a:r>
              <a:rPr sz="2150" spc="15" dirty="0">
                <a:solidFill>
                  <a:srgbClr val="A19E99"/>
                </a:solidFill>
                <a:latin typeface="Arial"/>
                <a:cs typeface="Arial"/>
              </a:rPr>
              <a:t>garis </a:t>
            </a:r>
            <a:r>
              <a:rPr sz="2150" spc="10" dirty="0">
                <a:solidFill>
                  <a:srgbClr val="A19E99"/>
                </a:solidFill>
                <a:latin typeface="Arial"/>
                <a:cs typeface="Arial"/>
              </a:rPr>
              <a:t>horisontal </a:t>
            </a:r>
            <a:r>
              <a:rPr sz="2150" spc="5" dirty="0">
                <a:solidFill>
                  <a:srgbClr val="A19E99"/>
                </a:solidFill>
                <a:latin typeface="Arial"/>
                <a:cs typeface="Arial"/>
              </a:rPr>
              <a:t>adalah </a:t>
            </a:r>
            <a:r>
              <a:rPr sz="2150" spc="15" dirty="0">
                <a:solidFill>
                  <a:srgbClr val="A19E99"/>
                </a:solidFill>
                <a:latin typeface="Arial"/>
                <a:cs typeface="Arial"/>
              </a:rPr>
              <a:t>7  </a:t>
            </a:r>
            <a:r>
              <a:rPr sz="2150" spc="10" dirty="0">
                <a:solidFill>
                  <a:srgbClr val="A19E99"/>
                </a:solidFill>
                <a:latin typeface="Arial"/>
                <a:cs typeface="Arial"/>
              </a:rPr>
              <a:t>derajat, </a:t>
            </a:r>
            <a:r>
              <a:rPr sz="2150" dirty="0">
                <a:solidFill>
                  <a:srgbClr val="A19E99"/>
                </a:solidFill>
                <a:latin typeface="Arial"/>
                <a:cs typeface="Arial"/>
              </a:rPr>
              <a:t>sedangkan </a:t>
            </a:r>
            <a:r>
              <a:rPr sz="2150" spc="10" dirty="0">
                <a:solidFill>
                  <a:srgbClr val="A19E99"/>
                </a:solidFill>
                <a:latin typeface="Arial"/>
                <a:cs typeface="Arial"/>
              </a:rPr>
              <a:t>besar sudut </a:t>
            </a:r>
            <a:r>
              <a:rPr sz="2150" spc="25" dirty="0">
                <a:solidFill>
                  <a:srgbClr val="A19E99"/>
                </a:solidFill>
                <a:latin typeface="Arial"/>
                <a:cs typeface="Arial"/>
              </a:rPr>
              <a:t>sumbu </a:t>
            </a:r>
            <a:r>
              <a:rPr sz="2150" spc="15" dirty="0">
                <a:solidFill>
                  <a:srgbClr val="A19E99"/>
                </a:solidFill>
                <a:latin typeface="Arial"/>
                <a:cs typeface="Arial"/>
              </a:rPr>
              <a:t>y </a:t>
            </a:r>
            <a:r>
              <a:rPr sz="2150" spc="5" dirty="0">
                <a:solidFill>
                  <a:srgbClr val="A19E99"/>
                </a:solidFill>
                <a:latin typeface="Arial"/>
                <a:cs typeface="Arial"/>
              </a:rPr>
              <a:t>terhadap </a:t>
            </a:r>
            <a:r>
              <a:rPr sz="2150" spc="15" dirty="0">
                <a:solidFill>
                  <a:srgbClr val="A19E99"/>
                </a:solidFill>
                <a:latin typeface="Arial"/>
                <a:cs typeface="Arial"/>
              </a:rPr>
              <a:t>garis  </a:t>
            </a:r>
            <a:r>
              <a:rPr sz="2150" spc="5" dirty="0">
                <a:solidFill>
                  <a:srgbClr val="A19E99"/>
                </a:solidFill>
                <a:latin typeface="Arial"/>
                <a:cs typeface="Arial"/>
              </a:rPr>
              <a:t>horisontalnya adalah 40 </a:t>
            </a:r>
            <a:r>
              <a:rPr sz="2150" spc="10" dirty="0">
                <a:solidFill>
                  <a:srgbClr val="A19E99"/>
                </a:solidFill>
                <a:latin typeface="Arial"/>
                <a:cs typeface="Arial"/>
              </a:rPr>
              <a:t>derajat. </a:t>
            </a:r>
            <a:r>
              <a:rPr sz="2150" spc="15" dirty="0">
                <a:solidFill>
                  <a:srgbClr val="A19E99"/>
                </a:solidFill>
                <a:latin typeface="Arial"/>
                <a:cs typeface="Arial"/>
              </a:rPr>
              <a:t>Tinjauan </a:t>
            </a:r>
            <a:r>
              <a:rPr sz="2150" spc="20" dirty="0">
                <a:solidFill>
                  <a:srgbClr val="A19E99"/>
                </a:solidFill>
                <a:latin typeface="Arial"/>
                <a:cs typeface="Arial"/>
              </a:rPr>
              <a:t>lain </a:t>
            </a:r>
            <a:r>
              <a:rPr sz="2150" spc="10" dirty="0">
                <a:solidFill>
                  <a:srgbClr val="A19E99"/>
                </a:solidFill>
                <a:latin typeface="Arial"/>
                <a:cs typeface="Arial"/>
              </a:rPr>
              <a:t>dalam  </a:t>
            </a:r>
            <a:r>
              <a:rPr sz="2150" spc="-10" dirty="0">
                <a:solidFill>
                  <a:srgbClr val="A19E99"/>
                </a:solidFill>
                <a:latin typeface="Arial"/>
                <a:cs typeface="Arial"/>
              </a:rPr>
              <a:t>proyeksi </a:t>
            </a:r>
            <a:r>
              <a:rPr sz="2150" spc="20" dirty="0">
                <a:solidFill>
                  <a:srgbClr val="A19E99"/>
                </a:solidFill>
                <a:latin typeface="Arial"/>
                <a:cs typeface="Arial"/>
              </a:rPr>
              <a:t>dimetri </a:t>
            </a:r>
            <a:r>
              <a:rPr sz="2150" spc="10" dirty="0">
                <a:solidFill>
                  <a:srgbClr val="A19E99"/>
                </a:solidFill>
                <a:latin typeface="Arial"/>
                <a:cs typeface="Arial"/>
              </a:rPr>
              <a:t>ini </a:t>
            </a:r>
            <a:r>
              <a:rPr sz="2150" spc="5" dirty="0">
                <a:solidFill>
                  <a:srgbClr val="A19E99"/>
                </a:solidFill>
                <a:latin typeface="Arial"/>
                <a:cs typeface="Arial"/>
              </a:rPr>
              <a:t>adalah, perbandingan </a:t>
            </a:r>
            <a:r>
              <a:rPr sz="2150" dirty="0">
                <a:solidFill>
                  <a:srgbClr val="A19E99"/>
                </a:solidFill>
                <a:latin typeface="Arial"/>
                <a:cs typeface="Arial"/>
              </a:rPr>
              <a:t>antar </a:t>
            </a:r>
            <a:r>
              <a:rPr sz="2150" spc="5" dirty="0">
                <a:solidFill>
                  <a:srgbClr val="A19E99"/>
                </a:solidFill>
                <a:latin typeface="Arial"/>
                <a:cs typeface="Arial"/>
              </a:rPr>
              <a:t>ketiga  </a:t>
            </a:r>
            <a:r>
              <a:rPr sz="2150" spc="25" dirty="0">
                <a:solidFill>
                  <a:srgbClr val="A19E99"/>
                </a:solidFill>
                <a:latin typeface="Arial"/>
                <a:cs typeface="Arial"/>
              </a:rPr>
              <a:t>sumbu </a:t>
            </a:r>
            <a:r>
              <a:rPr sz="2150" spc="5" dirty="0">
                <a:solidFill>
                  <a:srgbClr val="A19E99"/>
                </a:solidFill>
                <a:latin typeface="Arial"/>
                <a:cs typeface="Arial"/>
              </a:rPr>
              <a:t>adalah </a:t>
            </a:r>
            <a:r>
              <a:rPr sz="2150" spc="10" dirty="0">
                <a:solidFill>
                  <a:srgbClr val="A19E99"/>
                </a:solidFill>
                <a:latin typeface="Arial"/>
                <a:cs typeface="Arial"/>
              </a:rPr>
              <a:t>x </a:t>
            </a:r>
            <a:r>
              <a:rPr sz="2150" spc="5" dirty="0">
                <a:solidFill>
                  <a:srgbClr val="A19E99"/>
                </a:solidFill>
                <a:latin typeface="Arial"/>
                <a:cs typeface="Arial"/>
              </a:rPr>
              <a:t>: </a:t>
            </a:r>
            <a:r>
              <a:rPr sz="2150" spc="10" dirty="0">
                <a:solidFill>
                  <a:srgbClr val="A19E99"/>
                </a:solidFill>
                <a:latin typeface="Arial"/>
                <a:cs typeface="Arial"/>
              </a:rPr>
              <a:t>y </a:t>
            </a:r>
            <a:r>
              <a:rPr sz="2150" spc="5" dirty="0">
                <a:solidFill>
                  <a:srgbClr val="A19E99"/>
                </a:solidFill>
                <a:latin typeface="Arial"/>
                <a:cs typeface="Arial"/>
              </a:rPr>
              <a:t>: </a:t>
            </a:r>
            <a:r>
              <a:rPr sz="2150" spc="10" dirty="0">
                <a:solidFill>
                  <a:srgbClr val="A19E99"/>
                </a:solidFill>
                <a:latin typeface="Arial"/>
                <a:cs typeface="Arial"/>
              </a:rPr>
              <a:t>z </a:t>
            </a:r>
            <a:r>
              <a:rPr sz="2150" spc="15" dirty="0">
                <a:solidFill>
                  <a:srgbClr val="A19E99"/>
                </a:solidFill>
                <a:latin typeface="Arial"/>
                <a:cs typeface="Arial"/>
              </a:rPr>
              <a:t>= 1 </a:t>
            </a:r>
            <a:r>
              <a:rPr sz="2150" spc="5" dirty="0">
                <a:solidFill>
                  <a:srgbClr val="A19E99"/>
                </a:solidFill>
                <a:latin typeface="Arial"/>
                <a:cs typeface="Arial"/>
              </a:rPr>
              <a:t>: </a:t>
            </a:r>
            <a:r>
              <a:rPr sz="2150" spc="20" dirty="0">
                <a:solidFill>
                  <a:srgbClr val="A19E99"/>
                </a:solidFill>
                <a:latin typeface="Arial"/>
                <a:cs typeface="Arial"/>
              </a:rPr>
              <a:t>½ </a:t>
            </a:r>
            <a:r>
              <a:rPr sz="2150" spc="5" dirty="0">
                <a:solidFill>
                  <a:srgbClr val="A19E99"/>
                </a:solidFill>
                <a:latin typeface="Arial"/>
                <a:cs typeface="Arial"/>
              </a:rPr>
              <a:t>:</a:t>
            </a:r>
            <a:r>
              <a:rPr sz="2150" spc="204" dirty="0">
                <a:solidFill>
                  <a:srgbClr val="A19E99"/>
                </a:solidFill>
                <a:latin typeface="Arial"/>
                <a:cs typeface="Arial"/>
              </a:rPr>
              <a:t> </a:t>
            </a:r>
            <a:r>
              <a:rPr sz="2150" dirty="0">
                <a:solidFill>
                  <a:srgbClr val="A19E99"/>
                </a:solidFill>
                <a:latin typeface="Arial"/>
                <a:cs typeface="Arial"/>
              </a:rPr>
              <a:t>1.</a:t>
            </a:r>
            <a:endParaRPr sz="2150">
              <a:latin typeface="Arial"/>
              <a:cs typeface="Arial"/>
            </a:endParaRPr>
          </a:p>
          <a:p>
            <a:pPr marL="394335" marR="123189" indent="-381635">
              <a:lnSpc>
                <a:spcPct val="101899"/>
              </a:lnSpc>
              <a:spcBef>
                <a:spcPts val="600"/>
              </a:spcBef>
              <a:buClr>
                <a:srgbClr val="6D9FAF"/>
              </a:buClr>
              <a:buSzPct val="79069"/>
              <a:buChar char=""/>
              <a:tabLst>
                <a:tab pos="393700" algn="l"/>
                <a:tab pos="394335" algn="l"/>
              </a:tabLst>
            </a:pPr>
            <a:r>
              <a:rPr sz="2150" spc="5" dirty="0">
                <a:solidFill>
                  <a:srgbClr val="A19E99"/>
                </a:solidFill>
                <a:latin typeface="Arial"/>
                <a:cs typeface="Arial"/>
              </a:rPr>
              <a:t>Kesimpulannya adalah : </a:t>
            </a:r>
            <a:r>
              <a:rPr sz="2150" spc="20" dirty="0">
                <a:solidFill>
                  <a:srgbClr val="A19E99"/>
                </a:solidFill>
                <a:latin typeface="Arial"/>
                <a:cs typeface="Arial"/>
              </a:rPr>
              <a:t>dimisalkan, </a:t>
            </a:r>
            <a:r>
              <a:rPr sz="2150" spc="5" dirty="0">
                <a:solidFill>
                  <a:srgbClr val="A19E99"/>
                </a:solidFill>
                <a:latin typeface="Arial"/>
                <a:cs typeface="Arial"/>
              </a:rPr>
              <a:t>panjang ketiga </a:t>
            </a:r>
            <a:r>
              <a:rPr sz="2150" spc="15" dirty="0">
                <a:solidFill>
                  <a:srgbClr val="A19E99"/>
                </a:solidFill>
                <a:latin typeface="Arial"/>
                <a:cs typeface="Arial"/>
              </a:rPr>
              <a:t>garis  </a:t>
            </a:r>
            <a:r>
              <a:rPr sz="2150" spc="5" dirty="0">
                <a:solidFill>
                  <a:srgbClr val="A19E99"/>
                </a:solidFill>
                <a:latin typeface="Arial"/>
                <a:cs typeface="Arial"/>
              </a:rPr>
              <a:t>adalah 50 </a:t>
            </a:r>
            <a:r>
              <a:rPr sz="2150" spc="50" dirty="0">
                <a:solidFill>
                  <a:srgbClr val="A19E99"/>
                </a:solidFill>
                <a:latin typeface="Arial"/>
                <a:cs typeface="Arial"/>
              </a:rPr>
              <a:t>mm, </a:t>
            </a:r>
            <a:r>
              <a:rPr sz="2150" spc="15" dirty="0">
                <a:solidFill>
                  <a:srgbClr val="A19E99"/>
                </a:solidFill>
                <a:latin typeface="Arial"/>
                <a:cs typeface="Arial"/>
              </a:rPr>
              <a:t>maka </a:t>
            </a:r>
            <a:r>
              <a:rPr sz="2150" dirty="0">
                <a:solidFill>
                  <a:srgbClr val="A19E99"/>
                </a:solidFill>
                <a:latin typeface="Arial"/>
                <a:cs typeface="Arial"/>
              </a:rPr>
              <a:t>pada </a:t>
            </a:r>
            <a:r>
              <a:rPr sz="2150" spc="-10" dirty="0">
                <a:solidFill>
                  <a:srgbClr val="A19E99"/>
                </a:solidFill>
                <a:latin typeface="Arial"/>
                <a:cs typeface="Arial"/>
              </a:rPr>
              <a:t>proyeksi </a:t>
            </a:r>
            <a:r>
              <a:rPr sz="2150" spc="20" dirty="0">
                <a:solidFill>
                  <a:srgbClr val="A19E99"/>
                </a:solidFill>
                <a:latin typeface="Arial"/>
                <a:cs typeface="Arial"/>
              </a:rPr>
              <a:t>ini, </a:t>
            </a:r>
            <a:r>
              <a:rPr sz="2150" spc="5" dirty="0">
                <a:solidFill>
                  <a:srgbClr val="A19E99"/>
                </a:solidFill>
                <a:latin typeface="Arial"/>
                <a:cs typeface="Arial"/>
              </a:rPr>
              <a:t>panjang </a:t>
            </a:r>
            <a:r>
              <a:rPr sz="2150" spc="25" dirty="0">
                <a:solidFill>
                  <a:srgbClr val="A19E99"/>
                </a:solidFill>
                <a:latin typeface="Arial"/>
                <a:cs typeface="Arial"/>
              </a:rPr>
              <a:t>sumbu</a:t>
            </a:r>
            <a:r>
              <a:rPr sz="2150" spc="495" dirty="0">
                <a:solidFill>
                  <a:srgbClr val="A19E99"/>
                </a:solidFill>
                <a:latin typeface="Arial"/>
                <a:cs typeface="Arial"/>
              </a:rPr>
              <a:t> </a:t>
            </a:r>
            <a:r>
              <a:rPr sz="2150" spc="10" dirty="0">
                <a:solidFill>
                  <a:srgbClr val="A19E99"/>
                </a:solidFill>
                <a:latin typeface="Arial"/>
                <a:cs typeface="Arial"/>
              </a:rPr>
              <a:t>x</a:t>
            </a:r>
            <a:endParaRPr sz="2150">
              <a:latin typeface="Arial"/>
              <a:cs typeface="Arial"/>
            </a:endParaRPr>
          </a:p>
          <a:p>
            <a:pPr marL="394335" marR="685800">
              <a:lnSpc>
                <a:spcPts val="2630"/>
              </a:lnSpc>
              <a:spcBef>
                <a:spcPts val="95"/>
              </a:spcBef>
            </a:pPr>
            <a:r>
              <a:rPr sz="2150" spc="15" dirty="0">
                <a:solidFill>
                  <a:srgbClr val="A19E99"/>
                </a:solidFill>
                <a:latin typeface="Arial"/>
                <a:cs typeface="Arial"/>
              </a:rPr>
              <a:t>= </a:t>
            </a:r>
            <a:r>
              <a:rPr sz="2150" spc="5" dirty="0">
                <a:solidFill>
                  <a:srgbClr val="A19E99"/>
                </a:solidFill>
                <a:latin typeface="Arial"/>
                <a:cs typeface="Arial"/>
              </a:rPr>
              <a:t>50 </a:t>
            </a:r>
            <a:r>
              <a:rPr sz="2150" spc="55" dirty="0">
                <a:solidFill>
                  <a:srgbClr val="A19E99"/>
                </a:solidFill>
                <a:latin typeface="Arial"/>
                <a:cs typeface="Arial"/>
              </a:rPr>
              <a:t>mm, </a:t>
            </a:r>
            <a:r>
              <a:rPr sz="2150" spc="25" dirty="0">
                <a:solidFill>
                  <a:srgbClr val="A19E99"/>
                </a:solidFill>
                <a:latin typeface="Arial"/>
                <a:cs typeface="Arial"/>
              </a:rPr>
              <a:t>sumbu </a:t>
            </a:r>
            <a:r>
              <a:rPr sz="2150" spc="15" dirty="0">
                <a:solidFill>
                  <a:srgbClr val="A19E99"/>
                </a:solidFill>
                <a:latin typeface="Arial"/>
                <a:cs typeface="Arial"/>
              </a:rPr>
              <a:t>y = </a:t>
            </a:r>
            <a:r>
              <a:rPr sz="2150" spc="5" dirty="0">
                <a:solidFill>
                  <a:srgbClr val="A19E99"/>
                </a:solidFill>
                <a:latin typeface="Arial"/>
                <a:cs typeface="Arial"/>
              </a:rPr>
              <a:t>25 </a:t>
            </a:r>
            <a:r>
              <a:rPr sz="2150" spc="50" dirty="0">
                <a:solidFill>
                  <a:srgbClr val="A19E99"/>
                </a:solidFill>
                <a:latin typeface="Arial"/>
                <a:cs typeface="Arial"/>
              </a:rPr>
              <a:t>mm </a:t>
            </a:r>
            <a:r>
              <a:rPr sz="2150" spc="5" dirty="0">
                <a:solidFill>
                  <a:srgbClr val="A19E99"/>
                </a:solidFill>
                <a:latin typeface="Arial"/>
                <a:cs typeface="Arial"/>
              </a:rPr>
              <a:t>dan </a:t>
            </a:r>
            <a:r>
              <a:rPr sz="2150" spc="25" dirty="0">
                <a:solidFill>
                  <a:srgbClr val="A19E99"/>
                </a:solidFill>
                <a:latin typeface="Arial"/>
                <a:cs typeface="Arial"/>
              </a:rPr>
              <a:t>sumbu </a:t>
            </a:r>
            <a:r>
              <a:rPr sz="2150" spc="15" dirty="0">
                <a:solidFill>
                  <a:srgbClr val="A19E99"/>
                </a:solidFill>
                <a:latin typeface="Arial"/>
                <a:cs typeface="Arial"/>
              </a:rPr>
              <a:t>z = </a:t>
            </a:r>
            <a:r>
              <a:rPr sz="2150" spc="5" dirty="0">
                <a:solidFill>
                  <a:srgbClr val="A19E99"/>
                </a:solidFill>
                <a:latin typeface="Arial"/>
                <a:cs typeface="Arial"/>
              </a:rPr>
              <a:t>50 </a:t>
            </a:r>
            <a:r>
              <a:rPr sz="2150" spc="50" dirty="0">
                <a:solidFill>
                  <a:srgbClr val="A19E99"/>
                </a:solidFill>
                <a:latin typeface="Arial"/>
                <a:cs typeface="Arial"/>
              </a:rPr>
              <a:t>mm.  </a:t>
            </a:r>
            <a:r>
              <a:rPr sz="2150" spc="-20" dirty="0">
                <a:solidFill>
                  <a:srgbClr val="A19E99"/>
                </a:solidFill>
                <a:latin typeface="Arial"/>
                <a:cs typeface="Arial"/>
              </a:rPr>
              <a:t>Tetapi </a:t>
            </a:r>
            <a:r>
              <a:rPr sz="2150" dirty="0">
                <a:solidFill>
                  <a:srgbClr val="A19E99"/>
                </a:solidFill>
                <a:latin typeface="Arial"/>
                <a:cs typeface="Arial"/>
              </a:rPr>
              <a:t>pada </a:t>
            </a:r>
            <a:r>
              <a:rPr sz="2150" spc="-5" dirty="0">
                <a:solidFill>
                  <a:srgbClr val="A19E99"/>
                </a:solidFill>
                <a:latin typeface="Arial"/>
                <a:cs typeface="Arial"/>
              </a:rPr>
              <a:t>angka </a:t>
            </a:r>
            <a:r>
              <a:rPr sz="2150" dirty="0">
                <a:solidFill>
                  <a:srgbClr val="A19E99"/>
                </a:solidFill>
                <a:latin typeface="Arial"/>
                <a:cs typeface="Arial"/>
              </a:rPr>
              <a:t>penunjukan </a:t>
            </a:r>
            <a:r>
              <a:rPr sz="2150" spc="-5" dirty="0">
                <a:solidFill>
                  <a:srgbClr val="A19E99"/>
                </a:solidFill>
                <a:latin typeface="Arial"/>
                <a:cs typeface="Arial"/>
              </a:rPr>
              <a:t>pengukurannya </a:t>
            </a:r>
            <a:r>
              <a:rPr sz="2150" dirty="0">
                <a:solidFill>
                  <a:srgbClr val="A19E99"/>
                </a:solidFill>
                <a:latin typeface="Arial"/>
                <a:cs typeface="Arial"/>
              </a:rPr>
              <a:t>tetap  </a:t>
            </a:r>
            <a:r>
              <a:rPr sz="2150" spc="20" dirty="0">
                <a:solidFill>
                  <a:srgbClr val="A19E99"/>
                </a:solidFill>
                <a:latin typeface="Arial"/>
                <a:cs typeface="Arial"/>
              </a:rPr>
              <a:t>ditulis </a:t>
            </a:r>
            <a:r>
              <a:rPr sz="2150" spc="5" dirty="0">
                <a:solidFill>
                  <a:srgbClr val="A19E99"/>
                </a:solidFill>
                <a:latin typeface="Arial"/>
                <a:cs typeface="Arial"/>
              </a:rPr>
              <a:t>50</a:t>
            </a:r>
            <a:r>
              <a:rPr sz="2150" spc="-5" dirty="0">
                <a:solidFill>
                  <a:srgbClr val="A19E99"/>
                </a:solidFill>
                <a:latin typeface="Arial"/>
                <a:cs typeface="Arial"/>
              </a:rPr>
              <a:t> </a:t>
            </a:r>
            <a:r>
              <a:rPr sz="2150" spc="55" dirty="0">
                <a:solidFill>
                  <a:srgbClr val="A19E99"/>
                </a:solidFill>
                <a:latin typeface="Arial"/>
                <a:cs typeface="Arial"/>
              </a:rPr>
              <a:t>mm.</a:t>
            </a:r>
            <a:endParaRPr sz="21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495550" y="1000125"/>
            <a:ext cx="4010025" cy="206692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81529" y="381317"/>
            <a:ext cx="4020820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0" dirty="0">
                <a:solidFill>
                  <a:srgbClr val="FFC000"/>
                </a:solidFill>
              </a:rPr>
              <a:t>gambar </a:t>
            </a:r>
            <a:r>
              <a:rPr sz="1800" spc="-25" dirty="0">
                <a:solidFill>
                  <a:srgbClr val="FFC000"/>
                </a:solidFill>
              </a:rPr>
              <a:t>skema </a:t>
            </a:r>
            <a:r>
              <a:rPr sz="1800" spc="5" dirty="0">
                <a:solidFill>
                  <a:srgbClr val="FFC000"/>
                </a:solidFill>
              </a:rPr>
              <a:t>perbandingan</a:t>
            </a:r>
            <a:r>
              <a:rPr sz="1800" spc="65" dirty="0">
                <a:solidFill>
                  <a:srgbClr val="FFC000"/>
                </a:solidFill>
              </a:rPr>
              <a:t> </a:t>
            </a:r>
            <a:r>
              <a:rPr sz="1800" spc="-5" dirty="0">
                <a:solidFill>
                  <a:srgbClr val="FFC000"/>
                </a:solidFill>
              </a:rPr>
              <a:t>sumbu</a:t>
            </a:r>
            <a:endParaRPr sz="1800"/>
          </a:p>
        </p:txBody>
      </p:sp>
      <p:sp>
        <p:nvSpPr>
          <p:cNvPr id="4" name="object 4"/>
          <p:cNvSpPr txBox="1"/>
          <p:nvPr/>
        </p:nvSpPr>
        <p:spPr>
          <a:xfrm>
            <a:off x="78739" y="3671570"/>
            <a:ext cx="8684895" cy="149288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400" b="1" dirty="0">
                <a:solidFill>
                  <a:srgbClr val="CCAE09"/>
                </a:solidFill>
                <a:latin typeface="Arial"/>
                <a:cs typeface="Arial"/>
              </a:rPr>
              <a:t>*Trimetri</a:t>
            </a:r>
            <a:endParaRPr sz="2400">
              <a:latin typeface="Arial"/>
              <a:cs typeface="Arial"/>
            </a:endParaRPr>
          </a:p>
          <a:p>
            <a:pPr marL="12700" marR="5080">
              <a:lnSpc>
                <a:spcPct val="99600"/>
              </a:lnSpc>
              <a:spcBef>
                <a:spcPts val="55"/>
              </a:spcBef>
            </a:pPr>
            <a:r>
              <a:rPr sz="1800" spc="-10" dirty="0">
                <a:solidFill>
                  <a:srgbClr val="F8E98E"/>
                </a:solidFill>
                <a:latin typeface="Arial"/>
                <a:cs typeface="Arial"/>
              </a:rPr>
              <a:t>Proyeksi </a:t>
            </a:r>
            <a:r>
              <a:rPr sz="1800" spc="-20" dirty="0">
                <a:solidFill>
                  <a:srgbClr val="F8E98E"/>
                </a:solidFill>
                <a:latin typeface="Arial"/>
                <a:cs typeface="Arial"/>
              </a:rPr>
              <a:t>Trimetri </a:t>
            </a:r>
            <a:r>
              <a:rPr sz="1800" dirty="0">
                <a:solidFill>
                  <a:srgbClr val="F8E98E"/>
                </a:solidFill>
                <a:latin typeface="Arial"/>
                <a:cs typeface="Arial"/>
              </a:rPr>
              <a:t>merupakan </a:t>
            </a:r>
            <a:r>
              <a:rPr sz="1800" spc="-5" dirty="0">
                <a:solidFill>
                  <a:srgbClr val="F8E98E"/>
                </a:solidFill>
                <a:latin typeface="Arial"/>
                <a:cs typeface="Arial"/>
              </a:rPr>
              <a:t>modifikasi </a:t>
            </a:r>
            <a:r>
              <a:rPr sz="1800" spc="5" dirty="0">
                <a:solidFill>
                  <a:srgbClr val="F8E98E"/>
                </a:solidFill>
                <a:latin typeface="Arial"/>
                <a:cs typeface="Arial"/>
              </a:rPr>
              <a:t>lebih </a:t>
            </a:r>
            <a:r>
              <a:rPr sz="1800" spc="15" dirty="0">
                <a:solidFill>
                  <a:srgbClr val="F8E98E"/>
                </a:solidFill>
                <a:latin typeface="Arial"/>
                <a:cs typeface="Arial"/>
              </a:rPr>
              <a:t>jauh lagi </a:t>
            </a:r>
            <a:r>
              <a:rPr sz="1800" dirty="0">
                <a:solidFill>
                  <a:srgbClr val="F8E98E"/>
                </a:solidFill>
                <a:latin typeface="Arial"/>
                <a:cs typeface="Arial"/>
              </a:rPr>
              <a:t>dari proyeksi </a:t>
            </a:r>
            <a:r>
              <a:rPr sz="1800" spc="-15" dirty="0">
                <a:solidFill>
                  <a:srgbClr val="F8E98E"/>
                </a:solidFill>
                <a:latin typeface="Arial"/>
                <a:cs typeface="Arial"/>
              </a:rPr>
              <a:t>Isometri. </a:t>
            </a:r>
            <a:r>
              <a:rPr sz="1800" dirty="0">
                <a:solidFill>
                  <a:srgbClr val="F8E98E"/>
                </a:solidFill>
                <a:latin typeface="Arial"/>
                <a:cs typeface="Arial"/>
              </a:rPr>
              <a:t>Ukuran  </a:t>
            </a:r>
            <a:r>
              <a:rPr sz="1800" spc="20" dirty="0">
                <a:solidFill>
                  <a:srgbClr val="F8E98E"/>
                </a:solidFill>
                <a:latin typeface="Arial"/>
                <a:cs typeface="Arial"/>
              </a:rPr>
              <a:t>panjang, </a:t>
            </a:r>
            <a:r>
              <a:rPr sz="1800" spc="5" dirty="0">
                <a:solidFill>
                  <a:srgbClr val="F8E98E"/>
                </a:solidFill>
                <a:latin typeface="Arial"/>
                <a:cs typeface="Arial"/>
              </a:rPr>
              <a:t>lebar dan </a:t>
            </a:r>
            <a:r>
              <a:rPr sz="1800" spc="15" dirty="0">
                <a:solidFill>
                  <a:srgbClr val="F8E98E"/>
                </a:solidFill>
                <a:latin typeface="Arial"/>
                <a:cs typeface="Arial"/>
              </a:rPr>
              <a:t>tingginya </a:t>
            </a:r>
            <a:r>
              <a:rPr sz="1800" dirty="0">
                <a:solidFill>
                  <a:srgbClr val="F8E98E"/>
                </a:solidFill>
                <a:latin typeface="Arial"/>
                <a:cs typeface="Arial"/>
              </a:rPr>
              <a:t>ketiganya disesuaikan. </a:t>
            </a:r>
            <a:r>
              <a:rPr sz="1800" spc="-5" dirty="0">
                <a:solidFill>
                  <a:srgbClr val="F8E98E"/>
                </a:solidFill>
                <a:latin typeface="Arial"/>
                <a:cs typeface="Arial"/>
              </a:rPr>
              <a:t>Biasanya </a:t>
            </a:r>
            <a:r>
              <a:rPr sz="1800" spc="10" dirty="0">
                <a:solidFill>
                  <a:srgbClr val="F8E98E"/>
                </a:solidFill>
                <a:latin typeface="Arial"/>
                <a:cs typeface="Arial"/>
              </a:rPr>
              <a:t>menggunakan  perbandingan </a:t>
            </a:r>
            <a:r>
              <a:rPr sz="1800" spc="-10" dirty="0">
                <a:solidFill>
                  <a:srgbClr val="F8E98E"/>
                </a:solidFill>
                <a:latin typeface="Arial"/>
                <a:cs typeface="Arial"/>
              </a:rPr>
              <a:t>10:9:5 atau 6:5:4. Dalam </a:t>
            </a:r>
            <a:r>
              <a:rPr sz="1800" dirty="0">
                <a:solidFill>
                  <a:srgbClr val="F8E98E"/>
                </a:solidFill>
                <a:latin typeface="Arial"/>
                <a:cs typeface="Arial"/>
              </a:rPr>
              <a:t>proyeksi </a:t>
            </a:r>
            <a:r>
              <a:rPr sz="1800" spc="-20" dirty="0">
                <a:solidFill>
                  <a:srgbClr val="F8E98E"/>
                </a:solidFill>
                <a:latin typeface="Arial"/>
                <a:cs typeface="Arial"/>
              </a:rPr>
              <a:t>Trimetri </a:t>
            </a:r>
            <a:r>
              <a:rPr sz="1800" dirty="0">
                <a:solidFill>
                  <a:srgbClr val="F8E98E"/>
                </a:solidFill>
                <a:latin typeface="Arial"/>
                <a:cs typeface="Arial"/>
              </a:rPr>
              <a:t>terdapat </a:t>
            </a:r>
            <a:r>
              <a:rPr sz="1800" spc="-5" dirty="0">
                <a:solidFill>
                  <a:srgbClr val="F8E98E"/>
                </a:solidFill>
                <a:latin typeface="Arial"/>
                <a:cs typeface="Arial"/>
              </a:rPr>
              <a:t>masing-masing </a:t>
            </a:r>
            <a:r>
              <a:rPr sz="1800" spc="5" dirty="0">
                <a:solidFill>
                  <a:srgbClr val="F8E98E"/>
                </a:solidFill>
                <a:latin typeface="Arial"/>
                <a:cs typeface="Arial"/>
              </a:rPr>
              <a:t>tiga  </a:t>
            </a:r>
            <a:r>
              <a:rPr sz="1800" spc="-10" dirty="0">
                <a:solidFill>
                  <a:srgbClr val="F8E98E"/>
                </a:solidFill>
                <a:latin typeface="Arial"/>
                <a:cs typeface="Arial"/>
              </a:rPr>
              <a:t>macam </a:t>
            </a:r>
            <a:r>
              <a:rPr sz="1800" spc="5" dirty="0">
                <a:solidFill>
                  <a:srgbClr val="F8E98E"/>
                </a:solidFill>
                <a:latin typeface="Arial"/>
                <a:cs typeface="Arial"/>
              </a:rPr>
              <a:t>skala dan </a:t>
            </a:r>
            <a:r>
              <a:rPr sz="1800" spc="25" dirty="0">
                <a:solidFill>
                  <a:srgbClr val="F8E98E"/>
                </a:solidFill>
                <a:latin typeface="Arial"/>
                <a:cs typeface="Arial"/>
              </a:rPr>
              <a:t>sudut</a:t>
            </a:r>
            <a:r>
              <a:rPr sz="1800" spc="-160" dirty="0">
                <a:solidFill>
                  <a:srgbClr val="F8E98E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8E98E"/>
                </a:solidFill>
                <a:latin typeface="Arial"/>
                <a:cs typeface="Arial"/>
              </a:rPr>
              <a:t>kemiringan.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6839" y="0"/>
            <a:ext cx="8946515" cy="3383279"/>
          </a:xfrm>
          <a:prstGeom prst="rect">
            <a:avLst/>
          </a:prstGeom>
        </p:spPr>
        <p:txBody>
          <a:bodyPr vert="horz" wrap="square" lIns="0" tIns="69850" rIns="0" bIns="0" rtlCol="0">
            <a:spAutoFit/>
          </a:bodyPr>
          <a:lstStyle/>
          <a:p>
            <a:pPr marL="394335" indent="-381635" algn="just">
              <a:lnSpc>
                <a:spcPct val="100000"/>
              </a:lnSpc>
              <a:spcBef>
                <a:spcPts val="550"/>
              </a:spcBef>
              <a:buClr>
                <a:srgbClr val="6D9FAF"/>
              </a:buClr>
              <a:buSzPct val="77500"/>
              <a:buFont typeface="Arial"/>
              <a:buChar char=""/>
              <a:tabLst>
                <a:tab pos="394335" algn="l"/>
              </a:tabLst>
            </a:pPr>
            <a:r>
              <a:rPr sz="2000" b="1" spc="25" dirty="0">
                <a:solidFill>
                  <a:srgbClr val="00AFEF"/>
                </a:solidFill>
                <a:latin typeface="Arial"/>
                <a:cs typeface="Arial"/>
              </a:rPr>
              <a:t>B. </a:t>
            </a:r>
            <a:r>
              <a:rPr sz="2000" b="1" spc="20" dirty="0">
                <a:solidFill>
                  <a:srgbClr val="00AFEF"/>
                </a:solidFill>
                <a:latin typeface="Arial"/>
                <a:cs typeface="Arial"/>
              </a:rPr>
              <a:t>Proyeksi</a:t>
            </a:r>
            <a:r>
              <a:rPr sz="2000" b="1" spc="-254" dirty="0">
                <a:solidFill>
                  <a:srgbClr val="00AFEF"/>
                </a:solidFill>
                <a:latin typeface="Arial"/>
                <a:cs typeface="Arial"/>
              </a:rPr>
              <a:t> </a:t>
            </a:r>
            <a:r>
              <a:rPr sz="2000" b="1" spc="10" dirty="0">
                <a:solidFill>
                  <a:srgbClr val="00AFEF"/>
                </a:solidFill>
                <a:latin typeface="Arial"/>
                <a:cs typeface="Arial"/>
              </a:rPr>
              <a:t>Miring</a:t>
            </a:r>
            <a:endParaRPr sz="2000">
              <a:latin typeface="Arial"/>
              <a:cs typeface="Arial"/>
            </a:endParaRPr>
          </a:p>
          <a:p>
            <a:pPr marL="394335" marR="5080" indent="-381635" algn="just">
              <a:lnSpc>
                <a:spcPct val="100000"/>
              </a:lnSpc>
              <a:spcBef>
                <a:spcPts val="455"/>
              </a:spcBef>
              <a:buClr>
                <a:srgbClr val="6D9FAF"/>
              </a:buClr>
              <a:buSzPct val="77500"/>
              <a:buChar char=""/>
              <a:tabLst>
                <a:tab pos="394335" algn="l"/>
              </a:tabLst>
            </a:pPr>
            <a:r>
              <a:rPr sz="2000" spc="-5" dirty="0">
                <a:solidFill>
                  <a:srgbClr val="9E9273"/>
                </a:solidFill>
                <a:latin typeface="Arial"/>
                <a:cs typeface="Arial"/>
              </a:rPr>
              <a:t>Pada</a:t>
            </a:r>
            <a:r>
              <a:rPr sz="2000" spc="35" dirty="0">
                <a:solidFill>
                  <a:srgbClr val="9E9273"/>
                </a:solidFill>
                <a:latin typeface="Arial"/>
                <a:cs typeface="Arial"/>
              </a:rPr>
              <a:t> </a:t>
            </a:r>
            <a:r>
              <a:rPr sz="2000" spc="20" dirty="0">
                <a:solidFill>
                  <a:srgbClr val="9E9273"/>
                </a:solidFill>
                <a:latin typeface="Arial"/>
                <a:cs typeface="Arial"/>
              </a:rPr>
              <a:t>proyeksi</a:t>
            </a:r>
            <a:r>
              <a:rPr sz="2000" spc="-180" dirty="0">
                <a:solidFill>
                  <a:srgbClr val="9E9273"/>
                </a:solidFill>
                <a:latin typeface="Arial"/>
                <a:cs typeface="Arial"/>
              </a:rPr>
              <a:t> </a:t>
            </a:r>
            <a:r>
              <a:rPr sz="2000" spc="5" dirty="0">
                <a:solidFill>
                  <a:srgbClr val="9E9273"/>
                </a:solidFill>
                <a:latin typeface="Arial"/>
                <a:cs typeface="Arial"/>
              </a:rPr>
              <a:t>miring,</a:t>
            </a:r>
            <a:r>
              <a:rPr sz="2000" spc="-80" dirty="0">
                <a:solidFill>
                  <a:srgbClr val="9E9273"/>
                </a:solidFill>
                <a:latin typeface="Arial"/>
                <a:cs typeface="Arial"/>
              </a:rPr>
              <a:t> </a:t>
            </a:r>
            <a:r>
              <a:rPr sz="2000" spc="10" dirty="0">
                <a:solidFill>
                  <a:srgbClr val="9E9273"/>
                </a:solidFill>
                <a:latin typeface="Arial"/>
                <a:cs typeface="Arial"/>
              </a:rPr>
              <a:t>pada</a:t>
            </a:r>
            <a:r>
              <a:rPr sz="2000" spc="-105" dirty="0">
                <a:solidFill>
                  <a:srgbClr val="9E9273"/>
                </a:solidFill>
                <a:latin typeface="Arial"/>
                <a:cs typeface="Arial"/>
              </a:rPr>
              <a:t> </a:t>
            </a:r>
            <a:r>
              <a:rPr sz="2000" spc="20" dirty="0">
                <a:solidFill>
                  <a:srgbClr val="9E9273"/>
                </a:solidFill>
                <a:latin typeface="Arial"/>
                <a:cs typeface="Arial"/>
              </a:rPr>
              <a:t>dasarnya</a:t>
            </a:r>
            <a:r>
              <a:rPr sz="2000" spc="-185" dirty="0">
                <a:solidFill>
                  <a:srgbClr val="9E9273"/>
                </a:solidFill>
                <a:latin typeface="Arial"/>
                <a:cs typeface="Arial"/>
              </a:rPr>
              <a:t> </a:t>
            </a:r>
            <a:r>
              <a:rPr sz="2000" spc="10" dirty="0">
                <a:solidFill>
                  <a:srgbClr val="9E9273"/>
                </a:solidFill>
                <a:latin typeface="Arial"/>
                <a:cs typeface="Arial"/>
              </a:rPr>
              <a:t>perbandingan</a:t>
            </a:r>
            <a:r>
              <a:rPr sz="2000" spc="-105" dirty="0">
                <a:solidFill>
                  <a:srgbClr val="9E9273"/>
                </a:solidFill>
                <a:latin typeface="Arial"/>
                <a:cs typeface="Arial"/>
              </a:rPr>
              <a:t> </a:t>
            </a:r>
            <a:r>
              <a:rPr sz="2000" spc="15" dirty="0">
                <a:solidFill>
                  <a:srgbClr val="9E9273"/>
                </a:solidFill>
                <a:latin typeface="Arial"/>
                <a:cs typeface="Arial"/>
              </a:rPr>
              <a:t>antar</a:t>
            </a:r>
            <a:r>
              <a:rPr sz="2000" spc="-110" dirty="0">
                <a:solidFill>
                  <a:srgbClr val="9E9273"/>
                </a:solidFill>
                <a:latin typeface="Arial"/>
                <a:cs typeface="Arial"/>
              </a:rPr>
              <a:t> </a:t>
            </a:r>
            <a:r>
              <a:rPr sz="2000" spc="15" dirty="0">
                <a:solidFill>
                  <a:srgbClr val="9E9273"/>
                </a:solidFill>
                <a:latin typeface="Arial"/>
                <a:cs typeface="Arial"/>
              </a:rPr>
              <a:t>sumbunya</a:t>
            </a:r>
            <a:r>
              <a:rPr sz="2000" spc="-180" dirty="0">
                <a:solidFill>
                  <a:srgbClr val="9E9273"/>
                </a:solidFill>
                <a:latin typeface="Arial"/>
                <a:cs typeface="Arial"/>
              </a:rPr>
              <a:t> </a:t>
            </a:r>
            <a:r>
              <a:rPr sz="2000" spc="10" dirty="0">
                <a:solidFill>
                  <a:srgbClr val="9E9273"/>
                </a:solidFill>
                <a:latin typeface="Arial"/>
                <a:cs typeface="Arial"/>
              </a:rPr>
              <a:t>baik</a:t>
            </a:r>
            <a:r>
              <a:rPr sz="2000" spc="-80" dirty="0">
                <a:solidFill>
                  <a:srgbClr val="9E9273"/>
                </a:solidFill>
                <a:latin typeface="Arial"/>
                <a:cs typeface="Arial"/>
              </a:rPr>
              <a:t> x,  </a:t>
            </a:r>
            <a:r>
              <a:rPr sz="2000" spc="10" dirty="0">
                <a:solidFill>
                  <a:srgbClr val="9E9273"/>
                </a:solidFill>
                <a:latin typeface="Arial"/>
                <a:cs typeface="Arial"/>
              </a:rPr>
              <a:t>y </a:t>
            </a:r>
            <a:r>
              <a:rPr sz="2000" spc="5" dirty="0">
                <a:solidFill>
                  <a:srgbClr val="9E9273"/>
                </a:solidFill>
                <a:latin typeface="Arial"/>
                <a:cs typeface="Arial"/>
              </a:rPr>
              <a:t>maupun</a:t>
            </a:r>
            <a:r>
              <a:rPr sz="2000" spc="-105" dirty="0">
                <a:solidFill>
                  <a:srgbClr val="9E9273"/>
                </a:solidFill>
                <a:latin typeface="Arial"/>
                <a:cs typeface="Arial"/>
              </a:rPr>
              <a:t> </a:t>
            </a:r>
            <a:r>
              <a:rPr sz="2000" spc="-10" dirty="0">
                <a:solidFill>
                  <a:srgbClr val="9E9273"/>
                </a:solidFill>
                <a:latin typeface="Arial"/>
                <a:cs typeface="Arial"/>
              </a:rPr>
              <a:t>z,</a:t>
            </a:r>
            <a:r>
              <a:rPr sz="2000" spc="10" dirty="0">
                <a:solidFill>
                  <a:srgbClr val="9E9273"/>
                </a:solidFill>
                <a:latin typeface="Arial"/>
                <a:cs typeface="Arial"/>
              </a:rPr>
              <a:t> </a:t>
            </a:r>
            <a:r>
              <a:rPr sz="2000" spc="5" dirty="0">
                <a:solidFill>
                  <a:srgbClr val="9E9273"/>
                </a:solidFill>
                <a:latin typeface="Arial"/>
                <a:cs typeface="Arial"/>
              </a:rPr>
              <a:t>mempunyai</a:t>
            </a:r>
            <a:r>
              <a:rPr sz="2000" spc="-100" dirty="0">
                <a:solidFill>
                  <a:srgbClr val="9E9273"/>
                </a:solidFill>
                <a:latin typeface="Arial"/>
                <a:cs typeface="Arial"/>
              </a:rPr>
              <a:t> </a:t>
            </a:r>
            <a:r>
              <a:rPr sz="2000" spc="10" dirty="0">
                <a:solidFill>
                  <a:srgbClr val="9E9273"/>
                </a:solidFill>
                <a:latin typeface="Arial"/>
                <a:cs typeface="Arial"/>
              </a:rPr>
              <a:t>perbandingan</a:t>
            </a:r>
            <a:r>
              <a:rPr sz="2000" spc="-100" dirty="0">
                <a:solidFill>
                  <a:srgbClr val="9E9273"/>
                </a:solidFill>
                <a:latin typeface="Arial"/>
                <a:cs typeface="Arial"/>
              </a:rPr>
              <a:t> </a:t>
            </a:r>
            <a:r>
              <a:rPr sz="2000" spc="20" dirty="0">
                <a:solidFill>
                  <a:srgbClr val="9E9273"/>
                </a:solidFill>
                <a:latin typeface="Arial"/>
                <a:cs typeface="Arial"/>
              </a:rPr>
              <a:t>yang</a:t>
            </a:r>
            <a:r>
              <a:rPr sz="2000" spc="-110" dirty="0">
                <a:solidFill>
                  <a:srgbClr val="9E9273"/>
                </a:solidFill>
                <a:latin typeface="Arial"/>
                <a:cs typeface="Arial"/>
              </a:rPr>
              <a:t> </a:t>
            </a:r>
            <a:r>
              <a:rPr sz="2000" spc="10" dirty="0">
                <a:solidFill>
                  <a:srgbClr val="9E9273"/>
                </a:solidFill>
                <a:latin typeface="Arial"/>
                <a:cs typeface="Arial"/>
              </a:rPr>
              <a:t>sama</a:t>
            </a:r>
            <a:r>
              <a:rPr sz="2000" spc="-25" dirty="0">
                <a:solidFill>
                  <a:srgbClr val="9E9273"/>
                </a:solidFill>
                <a:latin typeface="Arial"/>
                <a:cs typeface="Arial"/>
              </a:rPr>
              <a:t> </a:t>
            </a:r>
            <a:r>
              <a:rPr sz="2000" spc="10" dirty="0">
                <a:solidFill>
                  <a:srgbClr val="9E9273"/>
                </a:solidFill>
                <a:latin typeface="Arial"/>
                <a:cs typeface="Arial"/>
              </a:rPr>
              <a:t>dengan</a:t>
            </a:r>
            <a:r>
              <a:rPr sz="2000" spc="-105" dirty="0">
                <a:solidFill>
                  <a:srgbClr val="9E9273"/>
                </a:solidFill>
                <a:latin typeface="Arial"/>
                <a:cs typeface="Arial"/>
              </a:rPr>
              <a:t> </a:t>
            </a:r>
            <a:r>
              <a:rPr sz="2000" spc="20" dirty="0">
                <a:solidFill>
                  <a:srgbClr val="9E9273"/>
                </a:solidFill>
                <a:latin typeface="Arial"/>
                <a:cs typeface="Arial"/>
              </a:rPr>
              <a:t>proyeksi</a:t>
            </a:r>
            <a:r>
              <a:rPr sz="2000" spc="-180" dirty="0">
                <a:solidFill>
                  <a:srgbClr val="9E9273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9E9273"/>
                </a:solidFill>
                <a:latin typeface="Arial"/>
                <a:cs typeface="Arial"/>
              </a:rPr>
              <a:t>dimetri,  </a:t>
            </a:r>
            <a:r>
              <a:rPr sz="2000" spc="15" dirty="0">
                <a:solidFill>
                  <a:srgbClr val="9E9273"/>
                </a:solidFill>
                <a:latin typeface="Arial"/>
                <a:cs typeface="Arial"/>
              </a:rPr>
              <a:t>hanya</a:t>
            </a:r>
            <a:r>
              <a:rPr sz="2000" spc="-110" dirty="0">
                <a:solidFill>
                  <a:srgbClr val="9E9273"/>
                </a:solidFill>
                <a:latin typeface="Arial"/>
                <a:cs typeface="Arial"/>
              </a:rPr>
              <a:t> </a:t>
            </a:r>
            <a:r>
              <a:rPr sz="2000" spc="15" dirty="0">
                <a:solidFill>
                  <a:srgbClr val="9E9273"/>
                </a:solidFill>
                <a:latin typeface="Arial"/>
                <a:cs typeface="Arial"/>
              </a:rPr>
              <a:t>saja</a:t>
            </a:r>
            <a:r>
              <a:rPr sz="2000" spc="-105" dirty="0">
                <a:solidFill>
                  <a:srgbClr val="9E9273"/>
                </a:solidFill>
                <a:latin typeface="Arial"/>
                <a:cs typeface="Arial"/>
              </a:rPr>
              <a:t> </a:t>
            </a:r>
            <a:r>
              <a:rPr sz="2000" spc="20" dirty="0">
                <a:solidFill>
                  <a:srgbClr val="9E9273"/>
                </a:solidFill>
                <a:latin typeface="Arial"/>
                <a:cs typeface="Arial"/>
              </a:rPr>
              <a:t>yang</a:t>
            </a:r>
            <a:r>
              <a:rPr sz="2000" spc="-114" dirty="0">
                <a:solidFill>
                  <a:srgbClr val="9E9273"/>
                </a:solidFill>
                <a:latin typeface="Arial"/>
                <a:cs typeface="Arial"/>
              </a:rPr>
              <a:t> </a:t>
            </a:r>
            <a:r>
              <a:rPr sz="2000" spc="10" dirty="0">
                <a:solidFill>
                  <a:srgbClr val="9E9273"/>
                </a:solidFill>
                <a:latin typeface="Arial"/>
                <a:cs typeface="Arial"/>
              </a:rPr>
              <a:t>berbeda</a:t>
            </a:r>
            <a:r>
              <a:rPr sz="2000" spc="-35" dirty="0">
                <a:solidFill>
                  <a:srgbClr val="9E9273"/>
                </a:solidFill>
                <a:latin typeface="Arial"/>
                <a:cs typeface="Arial"/>
              </a:rPr>
              <a:t> </a:t>
            </a:r>
            <a:r>
              <a:rPr sz="2000" spc="10" dirty="0">
                <a:solidFill>
                  <a:srgbClr val="9E9273"/>
                </a:solidFill>
                <a:latin typeface="Arial"/>
                <a:cs typeface="Arial"/>
              </a:rPr>
              <a:t>adalah</a:t>
            </a:r>
            <a:r>
              <a:rPr sz="2000" spc="-105" dirty="0">
                <a:solidFill>
                  <a:srgbClr val="9E9273"/>
                </a:solidFill>
                <a:latin typeface="Arial"/>
                <a:cs typeface="Arial"/>
              </a:rPr>
              <a:t> </a:t>
            </a:r>
            <a:r>
              <a:rPr sz="2000" spc="15" dirty="0">
                <a:solidFill>
                  <a:srgbClr val="9E9273"/>
                </a:solidFill>
                <a:latin typeface="Arial"/>
                <a:cs typeface="Arial"/>
              </a:rPr>
              <a:t>besar</a:t>
            </a:r>
            <a:r>
              <a:rPr sz="2000" spc="-105" dirty="0">
                <a:solidFill>
                  <a:srgbClr val="9E9273"/>
                </a:solidFill>
                <a:latin typeface="Arial"/>
                <a:cs typeface="Arial"/>
              </a:rPr>
              <a:t> </a:t>
            </a:r>
            <a:r>
              <a:rPr sz="2000" spc="15" dirty="0">
                <a:solidFill>
                  <a:srgbClr val="9E9273"/>
                </a:solidFill>
                <a:latin typeface="Arial"/>
                <a:cs typeface="Arial"/>
              </a:rPr>
              <a:t>sudut</a:t>
            </a:r>
            <a:r>
              <a:rPr sz="2000" spc="-30" dirty="0">
                <a:solidFill>
                  <a:srgbClr val="9E9273"/>
                </a:solidFill>
                <a:latin typeface="Arial"/>
                <a:cs typeface="Arial"/>
              </a:rPr>
              <a:t> </a:t>
            </a:r>
            <a:r>
              <a:rPr sz="2000" spc="15" dirty="0">
                <a:solidFill>
                  <a:srgbClr val="9E9273"/>
                </a:solidFill>
                <a:latin typeface="Arial"/>
                <a:cs typeface="Arial"/>
              </a:rPr>
              <a:t>α</a:t>
            </a:r>
            <a:r>
              <a:rPr sz="2000" spc="-75" dirty="0">
                <a:solidFill>
                  <a:srgbClr val="9E9273"/>
                </a:solidFill>
                <a:latin typeface="Arial"/>
                <a:cs typeface="Arial"/>
              </a:rPr>
              <a:t> </a:t>
            </a:r>
            <a:r>
              <a:rPr sz="2000" spc="15" dirty="0">
                <a:solidFill>
                  <a:srgbClr val="9E9273"/>
                </a:solidFill>
                <a:latin typeface="Arial"/>
                <a:cs typeface="Arial"/>
              </a:rPr>
              <a:t>=</a:t>
            </a:r>
            <a:r>
              <a:rPr sz="2000" spc="-10" dirty="0">
                <a:solidFill>
                  <a:srgbClr val="9E9273"/>
                </a:solidFill>
                <a:latin typeface="Arial"/>
                <a:cs typeface="Arial"/>
              </a:rPr>
              <a:t> </a:t>
            </a:r>
            <a:r>
              <a:rPr sz="2000" spc="15" dirty="0">
                <a:solidFill>
                  <a:srgbClr val="9E9273"/>
                </a:solidFill>
                <a:latin typeface="Arial"/>
                <a:cs typeface="Arial"/>
              </a:rPr>
              <a:t>0</a:t>
            </a:r>
            <a:r>
              <a:rPr sz="2000" spc="-30" dirty="0">
                <a:solidFill>
                  <a:srgbClr val="9E9273"/>
                </a:solidFill>
                <a:latin typeface="Arial"/>
                <a:cs typeface="Arial"/>
              </a:rPr>
              <a:t> </a:t>
            </a:r>
            <a:r>
              <a:rPr sz="2000" spc="10" dirty="0">
                <a:solidFill>
                  <a:srgbClr val="9E9273"/>
                </a:solidFill>
                <a:latin typeface="Arial"/>
                <a:cs typeface="Arial"/>
              </a:rPr>
              <a:t>derajat</a:t>
            </a:r>
            <a:r>
              <a:rPr sz="2000" spc="-75" dirty="0">
                <a:solidFill>
                  <a:srgbClr val="9E9273"/>
                </a:solidFill>
                <a:latin typeface="Arial"/>
                <a:cs typeface="Arial"/>
              </a:rPr>
              <a:t> </a:t>
            </a:r>
            <a:r>
              <a:rPr sz="2000" spc="15" dirty="0">
                <a:solidFill>
                  <a:srgbClr val="9E9273"/>
                </a:solidFill>
                <a:latin typeface="Arial"/>
                <a:cs typeface="Arial"/>
              </a:rPr>
              <a:t>dan</a:t>
            </a:r>
            <a:r>
              <a:rPr sz="2000" spc="-35" dirty="0">
                <a:solidFill>
                  <a:srgbClr val="9E9273"/>
                </a:solidFill>
                <a:latin typeface="Arial"/>
                <a:cs typeface="Arial"/>
              </a:rPr>
              <a:t> </a:t>
            </a:r>
            <a:r>
              <a:rPr sz="2000" spc="15" dirty="0">
                <a:solidFill>
                  <a:srgbClr val="9E9273"/>
                </a:solidFill>
                <a:latin typeface="Arial"/>
                <a:cs typeface="Arial"/>
              </a:rPr>
              <a:t>besar</a:t>
            </a:r>
            <a:r>
              <a:rPr sz="2000" spc="-105" dirty="0">
                <a:solidFill>
                  <a:srgbClr val="9E9273"/>
                </a:solidFill>
                <a:latin typeface="Arial"/>
                <a:cs typeface="Arial"/>
              </a:rPr>
              <a:t> </a:t>
            </a:r>
            <a:r>
              <a:rPr sz="2000" spc="15" dirty="0">
                <a:solidFill>
                  <a:srgbClr val="9E9273"/>
                </a:solidFill>
                <a:latin typeface="Arial"/>
                <a:cs typeface="Arial"/>
              </a:rPr>
              <a:t>sudut  β = </a:t>
            </a:r>
            <a:r>
              <a:rPr sz="2000" spc="10" dirty="0">
                <a:solidFill>
                  <a:srgbClr val="9E9273"/>
                </a:solidFill>
                <a:latin typeface="Arial"/>
                <a:cs typeface="Arial"/>
              </a:rPr>
              <a:t>45</a:t>
            </a:r>
            <a:r>
              <a:rPr sz="2000" spc="-160" dirty="0">
                <a:solidFill>
                  <a:srgbClr val="9E9273"/>
                </a:solidFill>
                <a:latin typeface="Arial"/>
                <a:cs typeface="Arial"/>
              </a:rPr>
              <a:t> </a:t>
            </a:r>
            <a:r>
              <a:rPr sz="2000" spc="15" dirty="0">
                <a:solidFill>
                  <a:srgbClr val="9E9273"/>
                </a:solidFill>
                <a:latin typeface="Arial"/>
                <a:cs typeface="Arial"/>
              </a:rPr>
              <a:t>derajat.</a:t>
            </a:r>
            <a:endParaRPr sz="2000">
              <a:latin typeface="Arial"/>
              <a:cs typeface="Arial"/>
            </a:endParaRPr>
          </a:p>
          <a:p>
            <a:pPr marL="394335" indent="-381635" algn="just">
              <a:lnSpc>
                <a:spcPct val="100000"/>
              </a:lnSpc>
              <a:spcBef>
                <a:spcPts val="535"/>
              </a:spcBef>
              <a:buClr>
                <a:srgbClr val="6D9FAF"/>
              </a:buClr>
              <a:buSzPct val="77500"/>
              <a:buChar char=""/>
              <a:tabLst>
                <a:tab pos="394335" algn="l"/>
              </a:tabLst>
            </a:pPr>
            <a:r>
              <a:rPr sz="2000" spc="10" dirty="0">
                <a:solidFill>
                  <a:srgbClr val="9E9273"/>
                </a:solidFill>
                <a:latin typeface="Arial"/>
                <a:cs typeface="Arial"/>
              </a:rPr>
              <a:t>Perhatikan</a:t>
            </a:r>
            <a:r>
              <a:rPr sz="2000" spc="-114" dirty="0">
                <a:solidFill>
                  <a:srgbClr val="9E9273"/>
                </a:solidFill>
                <a:latin typeface="Arial"/>
                <a:cs typeface="Arial"/>
              </a:rPr>
              <a:t> </a:t>
            </a:r>
            <a:r>
              <a:rPr sz="2000" spc="20" dirty="0">
                <a:solidFill>
                  <a:srgbClr val="9E9273"/>
                </a:solidFill>
                <a:latin typeface="Arial"/>
                <a:cs typeface="Arial"/>
              </a:rPr>
              <a:t>contoh</a:t>
            </a:r>
            <a:r>
              <a:rPr sz="2000" spc="-185" dirty="0">
                <a:solidFill>
                  <a:srgbClr val="9E9273"/>
                </a:solidFill>
                <a:latin typeface="Arial"/>
                <a:cs typeface="Arial"/>
              </a:rPr>
              <a:t> </a:t>
            </a:r>
            <a:r>
              <a:rPr sz="2000" spc="5" dirty="0">
                <a:solidFill>
                  <a:srgbClr val="9E9273"/>
                </a:solidFill>
                <a:latin typeface="Arial"/>
                <a:cs typeface="Arial"/>
              </a:rPr>
              <a:t>dibawah</a:t>
            </a:r>
            <a:r>
              <a:rPr sz="2000" spc="-35" dirty="0">
                <a:solidFill>
                  <a:srgbClr val="9E9273"/>
                </a:solidFill>
                <a:latin typeface="Arial"/>
                <a:cs typeface="Arial"/>
              </a:rPr>
              <a:t> </a:t>
            </a:r>
            <a:r>
              <a:rPr sz="2000" spc="5" dirty="0">
                <a:solidFill>
                  <a:srgbClr val="9E9273"/>
                </a:solidFill>
                <a:latin typeface="Arial"/>
                <a:cs typeface="Arial"/>
              </a:rPr>
              <a:t>ini,</a:t>
            </a:r>
            <a:r>
              <a:rPr sz="2000" spc="-70" dirty="0">
                <a:solidFill>
                  <a:srgbClr val="9E9273"/>
                </a:solidFill>
                <a:latin typeface="Arial"/>
                <a:cs typeface="Arial"/>
              </a:rPr>
              <a:t> </a:t>
            </a:r>
            <a:r>
              <a:rPr sz="2000" spc="10" dirty="0">
                <a:solidFill>
                  <a:srgbClr val="9E9273"/>
                </a:solidFill>
                <a:latin typeface="Arial"/>
                <a:cs typeface="Arial"/>
              </a:rPr>
              <a:t>perubahan</a:t>
            </a:r>
            <a:r>
              <a:rPr sz="2000" spc="-114" dirty="0">
                <a:solidFill>
                  <a:srgbClr val="9E9273"/>
                </a:solidFill>
                <a:latin typeface="Arial"/>
                <a:cs typeface="Arial"/>
              </a:rPr>
              <a:t> </a:t>
            </a:r>
            <a:r>
              <a:rPr sz="2000" spc="20" dirty="0">
                <a:solidFill>
                  <a:srgbClr val="9E9273"/>
                </a:solidFill>
                <a:latin typeface="Arial"/>
                <a:cs typeface="Arial"/>
              </a:rPr>
              <a:t>proyeksi</a:t>
            </a:r>
            <a:r>
              <a:rPr sz="2000" spc="-180" dirty="0">
                <a:solidFill>
                  <a:srgbClr val="9E9273"/>
                </a:solidFill>
                <a:latin typeface="Arial"/>
                <a:cs typeface="Arial"/>
              </a:rPr>
              <a:t> </a:t>
            </a:r>
            <a:r>
              <a:rPr sz="2000" spc="10" dirty="0">
                <a:solidFill>
                  <a:srgbClr val="9E9273"/>
                </a:solidFill>
                <a:latin typeface="Arial"/>
                <a:cs typeface="Arial"/>
              </a:rPr>
              <a:t>dimetri</a:t>
            </a:r>
            <a:r>
              <a:rPr sz="2000" spc="-105" dirty="0">
                <a:solidFill>
                  <a:srgbClr val="9E9273"/>
                </a:solidFill>
                <a:latin typeface="Arial"/>
                <a:cs typeface="Arial"/>
              </a:rPr>
              <a:t> </a:t>
            </a:r>
            <a:r>
              <a:rPr sz="2000" spc="10" dirty="0">
                <a:solidFill>
                  <a:srgbClr val="9E9273"/>
                </a:solidFill>
                <a:latin typeface="Arial"/>
                <a:cs typeface="Arial"/>
              </a:rPr>
              <a:t>dengan</a:t>
            </a:r>
            <a:r>
              <a:rPr sz="2000" spc="-35" dirty="0">
                <a:solidFill>
                  <a:srgbClr val="9E9273"/>
                </a:solidFill>
                <a:latin typeface="Arial"/>
                <a:cs typeface="Arial"/>
              </a:rPr>
              <a:t> </a:t>
            </a:r>
            <a:r>
              <a:rPr sz="2000" spc="15" dirty="0">
                <a:solidFill>
                  <a:srgbClr val="9E9273"/>
                </a:solidFill>
                <a:latin typeface="Arial"/>
                <a:cs typeface="Arial"/>
              </a:rPr>
              <a:t>sudut</a:t>
            </a:r>
            <a:r>
              <a:rPr sz="2000" spc="-50" dirty="0">
                <a:solidFill>
                  <a:srgbClr val="9E9273"/>
                </a:solidFill>
                <a:latin typeface="Arial"/>
                <a:cs typeface="Arial"/>
              </a:rPr>
              <a:t> </a:t>
            </a:r>
            <a:r>
              <a:rPr sz="2000" spc="15" dirty="0">
                <a:solidFill>
                  <a:srgbClr val="9E9273"/>
                </a:solidFill>
                <a:latin typeface="Arial"/>
                <a:cs typeface="Arial"/>
              </a:rPr>
              <a:t>α</a:t>
            </a:r>
            <a:endParaRPr sz="2000">
              <a:latin typeface="Arial"/>
              <a:cs typeface="Arial"/>
            </a:endParaRPr>
          </a:p>
          <a:p>
            <a:pPr marL="394335" marR="154305" algn="just">
              <a:lnSpc>
                <a:spcPct val="100000"/>
              </a:lnSpc>
              <a:spcBef>
                <a:spcPts val="5"/>
              </a:spcBef>
            </a:pPr>
            <a:r>
              <a:rPr sz="2000" spc="15" dirty="0">
                <a:solidFill>
                  <a:srgbClr val="9E9273"/>
                </a:solidFill>
                <a:latin typeface="Arial"/>
                <a:cs typeface="Arial"/>
              </a:rPr>
              <a:t>=</a:t>
            </a:r>
            <a:r>
              <a:rPr sz="2000" spc="-25" dirty="0">
                <a:solidFill>
                  <a:srgbClr val="9E9273"/>
                </a:solidFill>
                <a:latin typeface="Arial"/>
                <a:cs typeface="Arial"/>
              </a:rPr>
              <a:t> </a:t>
            </a:r>
            <a:r>
              <a:rPr sz="2000" spc="15" dirty="0">
                <a:solidFill>
                  <a:srgbClr val="9E9273"/>
                </a:solidFill>
                <a:latin typeface="Arial"/>
                <a:cs typeface="Arial"/>
              </a:rPr>
              <a:t>7</a:t>
            </a:r>
            <a:r>
              <a:rPr sz="2000" spc="-35" dirty="0">
                <a:solidFill>
                  <a:srgbClr val="9E9273"/>
                </a:solidFill>
                <a:latin typeface="Arial"/>
                <a:cs typeface="Arial"/>
              </a:rPr>
              <a:t> </a:t>
            </a:r>
            <a:r>
              <a:rPr sz="2000" spc="10" dirty="0">
                <a:solidFill>
                  <a:srgbClr val="9E9273"/>
                </a:solidFill>
                <a:latin typeface="Arial"/>
                <a:cs typeface="Arial"/>
              </a:rPr>
              <a:t>derajat</a:t>
            </a:r>
            <a:r>
              <a:rPr sz="2000" spc="-75" dirty="0">
                <a:solidFill>
                  <a:srgbClr val="9E9273"/>
                </a:solidFill>
                <a:latin typeface="Arial"/>
                <a:cs typeface="Arial"/>
              </a:rPr>
              <a:t> </a:t>
            </a:r>
            <a:r>
              <a:rPr sz="2000" spc="15" dirty="0">
                <a:solidFill>
                  <a:srgbClr val="9E9273"/>
                </a:solidFill>
                <a:latin typeface="Arial"/>
                <a:cs typeface="Arial"/>
              </a:rPr>
              <a:t>dan</a:t>
            </a:r>
            <a:r>
              <a:rPr sz="2000" spc="-40" dirty="0">
                <a:solidFill>
                  <a:srgbClr val="9E9273"/>
                </a:solidFill>
                <a:latin typeface="Arial"/>
                <a:cs typeface="Arial"/>
              </a:rPr>
              <a:t> </a:t>
            </a:r>
            <a:r>
              <a:rPr sz="2000" spc="20" dirty="0">
                <a:solidFill>
                  <a:srgbClr val="9E9273"/>
                </a:solidFill>
                <a:latin typeface="Arial"/>
                <a:cs typeface="Arial"/>
              </a:rPr>
              <a:t>sudut</a:t>
            </a:r>
            <a:r>
              <a:rPr sz="2000" spc="-150" dirty="0">
                <a:solidFill>
                  <a:srgbClr val="9E9273"/>
                </a:solidFill>
                <a:latin typeface="Arial"/>
                <a:cs typeface="Arial"/>
              </a:rPr>
              <a:t> </a:t>
            </a:r>
            <a:r>
              <a:rPr sz="2000" spc="15" dirty="0">
                <a:solidFill>
                  <a:srgbClr val="9E9273"/>
                </a:solidFill>
                <a:latin typeface="Arial"/>
                <a:cs typeface="Arial"/>
              </a:rPr>
              <a:t>β</a:t>
            </a:r>
            <a:r>
              <a:rPr sz="2000" spc="-5" dirty="0">
                <a:solidFill>
                  <a:srgbClr val="9E9273"/>
                </a:solidFill>
                <a:latin typeface="Arial"/>
                <a:cs typeface="Arial"/>
              </a:rPr>
              <a:t> </a:t>
            </a:r>
            <a:r>
              <a:rPr sz="2000" spc="15" dirty="0">
                <a:solidFill>
                  <a:srgbClr val="9E9273"/>
                </a:solidFill>
                <a:latin typeface="Arial"/>
                <a:cs typeface="Arial"/>
              </a:rPr>
              <a:t>=</a:t>
            </a:r>
            <a:r>
              <a:rPr sz="2000" spc="-20" dirty="0">
                <a:solidFill>
                  <a:srgbClr val="9E9273"/>
                </a:solidFill>
                <a:latin typeface="Arial"/>
                <a:cs typeface="Arial"/>
              </a:rPr>
              <a:t> </a:t>
            </a:r>
            <a:r>
              <a:rPr sz="2000" spc="10" dirty="0">
                <a:solidFill>
                  <a:srgbClr val="9E9273"/>
                </a:solidFill>
                <a:latin typeface="Arial"/>
                <a:cs typeface="Arial"/>
              </a:rPr>
              <a:t>40</a:t>
            </a:r>
            <a:r>
              <a:rPr sz="2000" spc="-35" dirty="0">
                <a:solidFill>
                  <a:srgbClr val="9E9273"/>
                </a:solidFill>
                <a:latin typeface="Arial"/>
                <a:cs typeface="Arial"/>
              </a:rPr>
              <a:t> </a:t>
            </a:r>
            <a:r>
              <a:rPr sz="2000" spc="10" dirty="0">
                <a:solidFill>
                  <a:srgbClr val="9E9273"/>
                </a:solidFill>
                <a:latin typeface="Arial"/>
                <a:cs typeface="Arial"/>
              </a:rPr>
              <a:t>derajat</a:t>
            </a:r>
            <a:r>
              <a:rPr sz="2000" spc="-140" dirty="0">
                <a:solidFill>
                  <a:srgbClr val="9E9273"/>
                </a:solidFill>
                <a:latin typeface="Arial"/>
                <a:cs typeface="Arial"/>
              </a:rPr>
              <a:t> </a:t>
            </a:r>
            <a:r>
              <a:rPr sz="2000" spc="5" dirty="0">
                <a:solidFill>
                  <a:srgbClr val="9E9273"/>
                </a:solidFill>
                <a:latin typeface="Arial"/>
                <a:cs typeface="Arial"/>
              </a:rPr>
              <a:t>menjadi</a:t>
            </a:r>
            <a:r>
              <a:rPr sz="2000" spc="-40" dirty="0">
                <a:solidFill>
                  <a:srgbClr val="9E9273"/>
                </a:solidFill>
                <a:latin typeface="Arial"/>
                <a:cs typeface="Arial"/>
              </a:rPr>
              <a:t> </a:t>
            </a:r>
            <a:r>
              <a:rPr sz="2000" spc="25" dirty="0">
                <a:solidFill>
                  <a:srgbClr val="9E9273"/>
                </a:solidFill>
                <a:latin typeface="Arial"/>
                <a:cs typeface="Arial"/>
              </a:rPr>
              <a:t>proyeksi</a:t>
            </a:r>
            <a:r>
              <a:rPr sz="2000" spc="-185" dirty="0">
                <a:solidFill>
                  <a:srgbClr val="9E9273"/>
                </a:solidFill>
                <a:latin typeface="Arial"/>
                <a:cs typeface="Arial"/>
              </a:rPr>
              <a:t> </a:t>
            </a:r>
            <a:r>
              <a:rPr sz="2000" spc="5" dirty="0">
                <a:solidFill>
                  <a:srgbClr val="9E9273"/>
                </a:solidFill>
                <a:latin typeface="Arial"/>
                <a:cs typeface="Arial"/>
              </a:rPr>
              <a:t>miring</a:t>
            </a:r>
            <a:r>
              <a:rPr sz="2000" spc="-35" dirty="0">
                <a:solidFill>
                  <a:srgbClr val="9E9273"/>
                </a:solidFill>
                <a:latin typeface="Arial"/>
                <a:cs typeface="Arial"/>
              </a:rPr>
              <a:t> </a:t>
            </a:r>
            <a:r>
              <a:rPr sz="2000" spc="15" dirty="0">
                <a:solidFill>
                  <a:srgbClr val="9E9273"/>
                </a:solidFill>
                <a:latin typeface="Arial"/>
                <a:cs typeface="Arial"/>
              </a:rPr>
              <a:t>dengan</a:t>
            </a:r>
            <a:r>
              <a:rPr sz="2000" spc="-105" dirty="0">
                <a:solidFill>
                  <a:srgbClr val="9E9273"/>
                </a:solidFill>
                <a:latin typeface="Arial"/>
                <a:cs typeface="Arial"/>
              </a:rPr>
              <a:t> </a:t>
            </a:r>
            <a:r>
              <a:rPr sz="2000" spc="20" dirty="0">
                <a:solidFill>
                  <a:srgbClr val="9E9273"/>
                </a:solidFill>
                <a:latin typeface="Arial"/>
                <a:cs typeface="Arial"/>
              </a:rPr>
              <a:t>sudut  </a:t>
            </a:r>
            <a:r>
              <a:rPr sz="2000" spc="15" dirty="0">
                <a:solidFill>
                  <a:srgbClr val="9E9273"/>
                </a:solidFill>
                <a:latin typeface="Arial"/>
                <a:cs typeface="Arial"/>
              </a:rPr>
              <a:t>α</a:t>
            </a:r>
            <a:r>
              <a:rPr sz="2000" spc="-10" dirty="0">
                <a:solidFill>
                  <a:srgbClr val="9E9273"/>
                </a:solidFill>
                <a:latin typeface="Arial"/>
                <a:cs typeface="Arial"/>
              </a:rPr>
              <a:t> </a:t>
            </a:r>
            <a:r>
              <a:rPr sz="2000" spc="15" dirty="0">
                <a:solidFill>
                  <a:srgbClr val="9E9273"/>
                </a:solidFill>
                <a:latin typeface="Arial"/>
                <a:cs typeface="Arial"/>
              </a:rPr>
              <a:t>=</a:t>
            </a:r>
            <a:r>
              <a:rPr sz="2000" spc="-20" dirty="0">
                <a:solidFill>
                  <a:srgbClr val="9E9273"/>
                </a:solidFill>
                <a:latin typeface="Arial"/>
                <a:cs typeface="Arial"/>
              </a:rPr>
              <a:t> </a:t>
            </a:r>
            <a:r>
              <a:rPr sz="2000" spc="15" dirty="0">
                <a:solidFill>
                  <a:srgbClr val="9E9273"/>
                </a:solidFill>
                <a:latin typeface="Arial"/>
                <a:cs typeface="Arial"/>
              </a:rPr>
              <a:t>0</a:t>
            </a:r>
            <a:r>
              <a:rPr sz="2000" spc="-25" dirty="0">
                <a:solidFill>
                  <a:srgbClr val="9E9273"/>
                </a:solidFill>
                <a:latin typeface="Arial"/>
                <a:cs typeface="Arial"/>
              </a:rPr>
              <a:t> </a:t>
            </a:r>
            <a:r>
              <a:rPr sz="2000" spc="10" dirty="0">
                <a:solidFill>
                  <a:srgbClr val="9E9273"/>
                </a:solidFill>
                <a:latin typeface="Arial"/>
                <a:cs typeface="Arial"/>
              </a:rPr>
              <a:t>derajat</a:t>
            </a:r>
            <a:r>
              <a:rPr sz="2000" spc="-75" dirty="0">
                <a:solidFill>
                  <a:srgbClr val="9E9273"/>
                </a:solidFill>
                <a:latin typeface="Arial"/>
                <a:cs typeface="Arial"/>
              </a:rPr>
              <a:t> </a:t>
            </a:r>
            <a:r>
              <a:rPr sz="2000" spc="15" dirty="0">
                <a:solidFill>
                  <a:srgbClr val="9E9273"/>
                </a:solidFill>
                <a:latin typeface="Arial"/>
                <a:cs typeface="Arial"/>
              </a:rPr>
              <a:t>dan</a:t>
            </a:r>
            <a:r>
              <a:rPr sz="2000" spc="-114" dirty="0">
                <a:solidFill>
                  <a:srgbClr val="9E9273"/>
                </a:solidFill>
                <a:latin typeface="Arial"/>
                <a:cs typeface="Arial"/>
              </a:rPr>
              <a:t> </a:t>
            </a:r>
            <a:r>
              <a:rPr sz="2000" spc="15" dirty="0">
                <a:solidFill>
                  <a:srgbClr val="9E9273"/>
                </a:solidFill>
                <a:latin typeface="Arial"/>
                <a:cs typeface="Arial"/>
              </a:rPr>
              <a:t>sudut</a:t>
            </a:r>
            <a:r>
              <a:rPr sz="2000" spc="-55" dirty="0">
                <a:solidFill>
                  <a:srgbClr val="9E9273"/>
                </a:solidFill>
                <a:latin typeface="Arial"/>
                <a:cs typeface="Arial"/>
              </a:rPr>
              <a:t> </a:t>
            </a:r>
            <a:r>
              <a:rPr sz="2000" spc="15" dirty="0">
                <a:solidFill>
                  <a:srgbClr val="9E9273"/>
                </a:solidFill>
                <a:latin typeface="Arial"/>
                <a:cs typeface="Arial"/>
              </a:rPr>
              <a:t>β</a:t>
            </a:r>
            <a:r>
              <a:rPr sz="2000" spc="5" dirty="0">
                <a:solidFill>
                  <a:srgbClr val="9E9273"/>
                </a:solidFill>
                <a:latin typeface="Arial"/>
                <a:cs typeface="Arial"/>
              </a:rPr>
              <a:t> </a:t>
            </a:r>
            <a:r>
              <a:rPr sz="2000" spc="15" dirty="0">
                <a:solidFill>
                  <a:srgbClr val="9E9273"/>
                </a:solidFill>
                <a:latin typeface="Arial"/>
                <a:cs typeface="Arial"/>
              </a:rPr>
              <a:t>=</a:t>
            </a:r>
            <a:r>
              <a:rPr sz="2000" spc="-90" dirty="0">
                <a:solidFill>
                  <a:srgbClr val="9E9273"/>
                </a:solidFill>
                <a:latin typeface="Arial"/>
                <a:cs typeface="Arial"/>
              </a:rPr>
              <a:t> </a:t>
            </a:r>
            <a:r>
              <a:rPr sz="2000" spc="10" dirty="0">
                <a:solidFill>
                  <a:srgbClr val="9E9273"/>
                </a:solidFill>
                <a:latin typeface="Arial"/>
                <a:cs typeface="Arial"/>
              </a:rPr>
              <a:t>45</a:t>
            </a:r>
            <a:r>
              <a:rPr sz="2000" spc="-40" dirty="0">
                <a:solidFill>
                  <a:srgbClr val="9E9273"/>
                </a:solidFill>
                <a:latin typeface="Arial"/>
                <a:cs typeface="Arial"/>
              </a:rPr>
              <a:t> </a:t>
            </a:r>
            <a:r>
              <a:rPr sz="2000" spc="10" dirty="0">
                <a:solidFill>
                  <a:srgbClr val="9E9273"/>
                </a:solidFill>
                <a:latin typeface="Arial"/>
                <a:cs typeface="Arial"/>
              </a:rPr>
              <a:t>derajat.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2900">
              <a:latin typeface="Arial"/>
              <a:cs typeface="Arial"/>
            </a:endParaRPr>
          </a:p>
          <a:p>
            <a:pPr marL="13335" algn="ctr">
              <a:lnSpc>
                <a:spcPct val="100000"/>
              </a:lnSpc>
              <a:tabLst>
                <a:tab pos="394970" algn="l"/>
              </a:tabLst>
            </a:pPr>
            <a:r>
              <a:rPr sz="1550" spc="320" dirty="0">
                <a:solidFill>
                  <a:srgbClr val="6D9FAF"/>
                </a:solidFill>
                <a:latin typeface="Arial"/>
                <a:cs typeface="Arial"/>
              </a:rPr>
              <a:t>	</a:t>
            </a:r>
            <a:r>
              <a:rPr sz="2000" b="1" spc="-15" dirty="0">
                <a:solidFill>
                  <a:srgbClr val="6D9FAF"/>
                </a:solidFill>
                <a:latin typeface="Arial"/>
                <a:cs typeface="Arial"/>
              </a:rPr>
              <a:t>(</a:t>
            </a:r>
            <a:r>
              <a:rPr sz="1800" b="1" spc="-15" dirty="0">
                <a:solidFill>
                  <a:srgbClr val="6D9FAF"/>
                </a:solidFill>
                <a:latin typeface="Arial"/>
                <a:cs typeface="Arial"/>
              </a:rPr>
              <a:t>Proyeksi Dimetri </a:t>
            </a:r>
            <a:r>
              <a:rPr sz="1800" b="1" spc="-5" dirty="0">
                <a:solidFill>
                  <a:srgbClr val="6D9FAF"/>
                </a:solidFill>
                <a:latin typeface="Arial"/>
                <a:cs typeface="Arial"/>
              </a:rPr>
              <a:t>menjadi </a:t>
            </a:r>
            <a:r>
              <a:rPr sz="1800" b="1" spc="-15" dirty="0">
                <a:solidFill>
                  <a:srgbClr val="6D9FAF"/>
                </a:solidFill>
                <a:latin typeface="Arial"/>
                <a:cs typeface="Arial"/>
              </a:rPr>
              <a:t>Proyeksi</a:t>
            </a:r>
            <a:r>
              <a:rPr sz="1800" b="1" spc="280" dirty="0">
                <a:solidFill>
                  <a:srgbClr val="6D9FAF"/>
                </a:solidFill>
                <a:latin typeface="Arial"/>
                <a:cs typeface="Arial"/>
              </a:rPr>
              <a:t> </a:t>
            </a:r>
            <a:r>
              <a:rPr sz="1800" b="1" spc="20" dirty="0">
                <a:solidFill>
                  <a:srgbClr val="6D9FAF"/>
                </a:solidFill>
                <a:latin typeface="Arial"/>
                <a:cs typeface="Arial"/>
              </a:rPr>
              <a:t>Miring)</a:t>
            </a:r>
            <a:endParaRPr sz="18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638425" y="3571875"/>
            <a:ext cx="4362450" cy="271462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02907" y="23812"/>
            <a:ext cx="7337425" cy="259461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93700" marR="5080" indent="-381635">
              <a:lnSpc>
                <a:spcPct val="100400"/>
              </a:lnSpc>
              <a:spcBef>
                <a:spcPts val="90"/>
              </a:spcBef>
              <a:tabLst>
                <a:tab pos="393700" algn="l"/>
                <a:tab pos="2344420" algn="l"/>
              </a:tabLst>
            </a:pPr>
            <a:r>
              <a:rPr sz="1950" spc="365" dirty="0">
                <a:solidFill>
                  <a:srgbClr val="6D9FAF"/>
                </a:solidFill>
                <a:latin typeface="Arial"/>
                <a:cs typeface="Arial"/>
              </a:rPr>
              <a:t>	</a:t>
            </a:r>
            <a:r>
              <a:rPr sz="2400" spc="-40" dirty="0">
                <a:solidFill>
                  <a:srgbClr val="6D9FAF"/>
                </a:solidFill>
                <a:latin typeface="Arial"/>
                <a:cs typeface="Arial"/>
              </a:rPr>
              <a:t>Pada </a:t>
            </a:r>
            <a:r>
              <a:rPr sz="2400" spc="-25" dirty="0">
                <a:solidFill>
                  <a:srgbClr val="6D9FAF"/>
                </a:solidFill>
                <a:latin typeface="Arial"/>
                <a:cs typeface="Arial"/>
              </a:rPr>
              <a:t>prinsipnya, </a:t>
            </a:r>
            <a:r>
              <a:rPr sz="2400" spc="-35" dirty="0">
                <a:solidFill>
                  <a:srgbClr val="6D9FAF"/>
                </a:solidFill>
                <a:latin typeface="Arial"/>
                <a:cs typeface="Arial"/>
              </a:rPr>
              <a:t>proyeksi </a:t>
            </a:r>
            <a:r>
              <a:rPr sz="2400" spc="5" dirty="0">
                <a:solidFill>
                  <a:srgbClr val="6D9FAF"/>
                </a:solidFill>
                <a:latin typeface="Arial"/>
                <a:cs typeface="Arial"/>
              </a:rPr>
              <a:t>miring </a:t>
            </a:r>
            <a:r>
              <a:rPr sz="2400" spc="-25" dirty="0">
                <a:solidFill>
                  <a:srgbClr val="6D9FAF"/>
                </a:solidFill>
                <a:latin typeface="Arial"/>
                <a:cs typeface="Arial"/>
              </a:rPr>
              <a:t>merupakan </a:t>
            </a:r>
            <a:r>
              <a:rPr sz="2400" spc="-15" dirty="0">
                <a:solidFill>
                  <a:srgbClr val="6D9FAF"/>
                </a:solidFill>
                <a:latin typeface="Arial"/>
                <a:cs typeface="Arial"/>
              </a:rPr>
              <a:t>suatu  </a:t>
            </a:r>
            <a:r>
              <a:rPr sz="2400" spc="-35" dirty="0">
                <a:solidFill>
                  <a:srgbClr val="6D9FAF"/>
                </a:solidFill>
                <a:latin typeface="Arial"/>
                <a:cs typeface="Arial"/>
              </a:rPr>
              <a:t>proyeksi yang </a:t>
            </a:r>
            <a:r>
              <a:rPr sz="2400" spc="-45" dirty="0">
                <a:solidFill>
                  <a:srgbClr val="6D9FAF"/>
                </a:solidFill>
                <a:latin typeface="Arial"/>
                <a:cs typeface="Arial"/>
              </a:rPr>
              <a:t>sejajar, </a:t>
            </a:r>
            <a:r>
              <a:rPr sz="2400" spc="-35" dirty="0">
                <a:solidFill>
                  <a:srgbClr val="6D9FAF"/>
                </a:solidFill>
                <a:latin typeface="Arial"/>
                <a:cs typeface="Arial"/>
              </a:rPr>
              <a:t>akan </a:t>
            </a:r>
            <a:r>
              <a:rPr sz="2400" spc="-30" dirty="0">
                <a:solidFill>
                  <a:srgbClr val="6D9FAF"/>
                </a:solidFill>
                <a:latin typeface="Arial"/>
                <a:cs typeface="Arial"/>
              </a:rPr>
              <a:t>tetapi </a:t>
            </a:r>
            <a:r>
              <a:rPr sz="2400" spc="-25" dirty="0">
                <a:solidFill>
                  <a:srgbClr val="6D9FAF"/>
                </a:solidFill>
                <a:latin typeface="Arial"/>
                <a:cs typeface="Arial"/>
              </a:rPr>
              <a:t>garis </a:t>
            </a:r>
            <a:r>
              <a:rPr sz="2400" spc="-30" dirty="0">
                <a:solidFill>
                  <a:srgbClr val="6D9FAF"/>
                </a:solidFill>
                <a:latin typeface="Arial"/>
                <a:cs typeface="Arial"/>
              </a:rPr>
              <a:t>proyeksinya  berkedudukan </a:t>
            </a:r>
            <a:r>
              <a:rPr sz="2400" spc="5" dirty="0">
                <a:solidFill>
                  <a:srgbClr val="6D9FAF"/>
                </a:solidFill>
                <a:latin typeface="Arial"/>
                <a:cs typeface="Arial"/>
              </a:rPr>
              <a:t>miring </a:t>
            </a:r>
            <a:r>
              <a:rPr sz="2400" spc="-30" dirty="0">
                <a:solidFill>
                  <a:srgbClr val="6D9FAF"/>
                </a:solidFill>
                <a:latin typeface="Arial"/>
                <a:cs typeface="Arial"/>
              </a:rPr>
              <a:t>terhadap </a:t>
            </a:r>
            <a:r>
              <a:rPr sz="2400" spc="-35" dirty="0">
                <a:solidFill>
                  <a:srgbClr val="6D9FAF"/>
                </a:solidFill>
                <a:latin typeface="Arial"/>
                <a:cs typeface="Arial"/>
              </a:rPr>
              <a:t>bidang proyeksinya.  </a:t>
            </a:r>
            <a:r>
              <a:rPr sz="2400" dirty="0">
                <a:solidFill>
                  <a:srgbClr val="6D9FAF"/>
                </a:solidFill>
                <a:latin typeface="Arial"/>
                <a:cs typeface="Arial"/>
              </a:rPr>
              <a:t>Untuk </a:t>
            </a:r>
            <a:r>
              <a:rPr sz="2400" spc="-30" dirty="0">
                <a:solidFill>
                  <a:srgbClr val="6D9FAF"/>
                </a:solidFill>
                <a:latin typeface="Arial"/>
                <a:cs typeface="Arial"/>
              </a:rPr>
              <a:t>proyeksi </a:t>
            </a:r>
            <a:r>
              <a:rPr sz="2400" spc="5" dirty="0">
                <a:solidFill>
                  <a:srgbClr val="6D9FAF"/>
                </a:solidFill>
                <a:latin typeface="Arial"/>
                <a:cs typeface="Arial"/>
              </a:rPr>
              <a:t>miring </a:t>
            </a:r>
            <a:r>
              <a:rPr sz="2400" spc="-15" dirty="0">
                <a:solidFill>
                  <a:srgbClr val="6D9FAF"/>
                </a:solidFill>
                <a:latin typeface="Arial"/>
                <a:cs typeface="Arial"/>
              </a:rPr>
              <a:t>lain, berikut </a:t>
            </a:r>
            <a:r>
              <a:rPr sz="2400" spc="-5" dirty="0">
                <a:solidFill>
                  <a:srgbClr val="6D9FAF"/>
                </a:solidFill>
                <a:latin typeface="Arial"/>
                <a:cs typeface="Arial"/>
              </a:rPr>
              <a:t>ini </a:t>
            </a:r>
            <a:r>
              <a:rPr sz="2400" spc="-45" dirty="0">
                <a:solidFill>
                  <a:srgbClr val="6D9FAF"/>
                </a:solidFill>
                <a:latin typeface="Arial"/>
                <a:cs typeface="Arial"/>
              </a:rPr>
              <a:t>adalah </a:t>
            </a:r>
            <a:r>
              <a:rPr sz="2400" spc="-40" dirty="0">
                <a:solidFill>
                  <a:srgbClr val="6D9FAF"/>
                </a:solidFill>
                <a:latin typeface="Arial"/>
                <a:cs typeface="Arial"/>
              </a:rPr>
              <a:t>besar  </a:t>
            </a:r>
            <a:r>
              <a:rPr sz="2400" spc="-10" dirty="0">
                <a:solidFill>
                  <a:srgbClr val="6D9FAF"/>
                </a:solidFill>
                <a:latin typeface="Arial"/>
                <a:cs typeface="Arial"/>
              </a:rPr>
              <a:t>sudut </a:t>
            </a:r>
            <a:r>
              <a:rPr sz="2400" dirty="0">
                <a:solidFill>
                  <a:srgbClr val="6D9FAF"/>
                </a:solidFill>
                <a:latin typeface="Arial"/>
                <a:cs typeface="Arial"/>
              </a:rPr>
              <a:t>α </a:t>
            </a:r>
            <a:r>
              <a:rPr sz="2400" spc="-40" dirty="0">
                <a:solidFill>
                  <a:srgbClr val="6D9FAF"/>
                </a:solidFill>
                <a:latin typeface="Arial"/>
                <a:cs typeface="Arial"/>
              </a:rPr>
              <a:t>dan </a:t>
            </a:r>
            <a:r>
              <a:rPr sz="2400" dirty="0">
                <a:solidFill>
                  <a:srgbClr val="6D9FAF"/>
                </a:solidFill>
                <a:latin typeface="Arial"/>
                <a:cs typeface="Arial"/>
              </a:rPr>
              <a:t>β </a:t>
            </a:r>
            <a:r>
              <a:rPr sz="2400" spc="-35" dirty="0">
                <a:solidFill>
                  <a:srgbClr val="6D9FAF"/>
                </a:solidFill>
                <a:latin typeface="Arial"/>
                <a:cs typeface="Arial"/>
              </a:rPr>
              <a:t>tetadap </a:t>
            </a:r>
            <a:r>
              <a:rPr sz="2400" spc="-25" dirty="0">
                <a:solidFill>
                  <a:srgbClr val="6D9FAF"/>
                </a:solidFill>
                <a:latin typeface="Arial"/>
                <a:cs typeface="Arial"/>
              </a:rPr>
              <a:t>garis </a:t>
            </a:r>
            <a:r>
              <a:rPr sz="2400" spc="-15" dirty="0">
                <a:solidFill>
                  <a:srgbClr val="6D9FAF"/>
                </a:solidFill>
                <a:latin typeface="Arial"/>
                <a:cs typeface="Arial"/>
              </a:rPr>
              <a:t>horisontal </a:t>
            </a:r>
            <a:r>
              <a:rPr sz="2400" spc="-45" dirty="0">
                <a:solidFill>
                  <a:srgbClr val="6D9FAF"/>
                </a:solidFill>
                <a:latin typeface="Arial"/>
                <a:cs typeface="Arial"/>
              </a:rPr>
              <a:t>dan  </a:t>
            </a:r>
            <a:r>
              <a:rPr sz="2400" spc="-35" dirty="0">
                <a:solidFill>
                  <a:srgbClr val="6D9FAF"/>
                </a:solidFill>
                <a:latin typeface="Arial"/>
                <a:cs typeface="Arial"/>
              </a:rPr>
              <a:t>perbandingan	</a:t>
            </a:r>
            <a:r>
              <a:rPr sz="2400" spc="-30" dirty="0">
                <a:solidFill>
                  <a:srgbClr val="6D9FAF"/>
                </a:solidFill>
                <a:latin typeface="Arial"/>
                <a:cs typeface="Arial"/>
              </a:rPr>
              <a:t>panjang </a:t>
            </a:r>
            <a:r>
              <a:rPr sz="2400" spc="-25" dirty="0">
                <a:solidFill>
                  <a:srgbClr val="6D9FAF"/>
                </a:solidFill>
                <a:latin typeface="Arial"/>
                <a:cs typeface="Arial"/>
              </a:rPr>
              <a:t>garis </a:t>
            </a:r>
            <a:r>
              <a:rPr sz="2400" spc="-10" dirty="0">
                <a:solidFill>
                  <a:srgbClr val="6D9FAF"/>
                </a:solidFill>
                <a:latin typeface="Arial"/>
                <a:cs typeface="Arial"/>
              </a:rPr>
              <a:t>tiap-tiap </a:t>
            </a:r>
            <a:r>
              <a:rPr sz="2400" spc="-5" dirty="0">
                <a:solidFill>
                  <a:srgbClr val="6D9FAF"/>
                </a:solidFill>
                <a:latin typeface="Arial"/>
                <a:cs typeface="Arial"/>
              </a:rPr>
              <a:t>sumbu </a:t>
            </a:r>
            <a:r>
              <a:rPr sz="2400" spc="-75" dirty="0">
                <a:solidFill>
                  <a:srgbClr val="6D9FAF"/>
                </a:solidFill>
                <a:latin typeface="Arial"/>
                <a:cs typeface="Arial"/>
              </a:rPr>
              <a:t>x, </a:t>
            </a:r>
            <a:r>
              <a:rPr sz="2400" dirty="0">
                <a:solidFill>
                  <a:srgbClr val="6D9FAF"/>
                </a:solidFill>
                <a:latin typeface="Arial"/>
                <a:cs typeface="Arial"/>
              </a:rPr>
              <a:t>y  </a:t>
            </a:r>
            <a:r>
              <a:rPr sz="2400" spc="-45" dirty="0">
                <a:solidFill>
                  <a:srgbClr val="6D9FAF"/>
                </a:solidFill>
                <a:latin typeface="Arial"/>
                <a:cs typeface="Arial"/>
              </a:rPr>
              <a:t>dan</a:t>
            </a:r>
            <a:r>
              <a:rPr sz="2400" spc="85" dirty="0">
                <a:solidFill>
                  <a:srgbClr val="6D9FAF"/>
                </a:solidFill>
                <a:latin typeface="Arial"/>
                <a:cs typeface="Arial"/>
              </a:rPr>
              <a:t> </a:t>
            </a:r>
            <a:r>
              <a:rPr sz="2400" spc="-40" dirty="0">
                <a:solidFill>
                  <a:srgbClr val="6D9FAF"/>
                </a:solidFill>
                <a:latin typeface="Arial"/>
                <a:cs typeface="Arial"/>
              </a:rPr>
              <a:t>z.</a:t>
            </a:r>
            <a:endParaRPr sz="24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395854" y="3095053"/>
            <a:ext cx="3462654" cy="35750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  <a:tabLst>
                <a:tab pos="393700" algn="l"/>
              </a:tabLst>
            </a:pPr>
            <a:r>
              <a:rPr sz="1700" b="0" spc="350" dirty="0">
                <a:solidFill>
                  <a:srgbClr val="6D9FAF"/>
                </a:solidFill>
                <a:latin typeface="Arial"/>
                <a:cs typeface="Arial"/>
              </a:rPr>
              <a:t>	</a:t>
            </a:r>
            <a:r>
              <a:rPr sz="2150" spc="-10" dirty="0">
                <a:solidFill>
                  <a:srgbClr val="00AF50"/>
                </a:solidFill>
              </a:rPr>
              <a:t>(Tabel </a:t>
            </a:r>
            <a:r>
              <a:rPr sz="2150" dirty="0">
                <a:solidFill>
                  <a:srgbClr val="00AF50"/>
                </a:solidFill>
              </a:rPr>
              <a:t>Proyeksi</a:t>
            </a:r>
            <a:r>
              <a:rPr sz="2150" spc="200" dirty="0">
                <a:solidFill>
                  <a:srgbClr val="00AF50"/>
                </a:solidFill>
              </a:rPr>
              <a:t> </a:t>
            </a:r>
            <a:r>
              <a:rPr sz="2150" spc="20" dirty="0">
                <a:solidFill>
                  <a:srgbClr val="00AF50"/>
                </a:solidFill>
              </a:rPr>
              <a:t>Miring)</a:t>
            </a:r>
            <a:endParaRPr sz="215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495425" y="3857625"/>
            <a:ext cx="6153150" cy="265747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6839" y="0"/>
            <a:ext cx="7708265" cy="2451735"/>
          </a:xfrm>
          <a:prstGeom prst="rect">
            <a:avLst/>
          </a:prstGeom>
        </p:spPr>
        <p:txBody>
          <a:bodyPr vert="horz" wrap="square" lIns="0" tIns="111125" rIns="0" bIns="0" rtlCol="0">
            <a:spAutoFit/>
          </a:bodyPr>
          <a:lstStyle/>
          <a:p>
            <a:pPr marL="394335" indent="-381635">
              <a:lnSpc>
                <a:spcPct val="100000"/>
              </a:lnSpc>
              <a:spcBef>
                <a:spcPts val="875"/>
              </a:spcBef>
              <a:buClr>
                <a:srgbClr val="6D9FAF"/>
              </a:buClr>
              <a:buSzPct val="81818"/>
              <a:buFont typeface="Arial"/>
              <a:buChar char=""/>
              <a:tabLst>
                <a:tab pos="394335" algn="l"/>
              </a:tabLst>
            </a:pPr>
            <a:r>
              <a:rPr sz="2750" b="1" spc="20" dirty="0">
                <a:solidFill>
                  <a:srgbClr val="9E9273"/>
                </a:solidFill>
                <a:latin typeface="Arial"/>
                <a:cs typeface="Arial"/>
              </a:rPr>
              <a:t>C. </a:t>
            </a:r>
            <a:r>
              <a:rPr sz="2750" b="1" spc="15" dirty="0">
                <a:solidFill>
                  <a:srgbClr val="9E9273"/>
                </a:solidFill>
                <a:latin typeface="Arial"/>
                <a:cs typeface="Arial"/>
              </a:rPr>
              <a:t>Proyeksi</a:t>
            </a:r>
            <a:r>
              <a:rPr sz="2750" b="1" spc="45" dirty="0">
                <a:solidFill>
                  <a:srgbClr val="9E9273"/>
                </a:solidFill>
                <a:latin typeface="Arial"/>
                <a:cs typeface="Arial"/>
              </a:rPr>
              <a:t> </a:t>
            </a:r>
            <a:r>
              <a:rPr sz="2750" b="1" spc="15" dirty="0">
                <a:solidFill>
                  <a:srgbClr val="9E9273"/>
                </a:solidFill>
                <a:latin typeface="Arial"/>
                <a:cs typeface="Arial"/>
              </a:rPr>
              <a:t>Perspektif</a:t>
            </a:r>
            <a:endParaRPr sz="2750">
              <a:latin typeface="Arial"/>
              <a:cs typeface="Arial"/>
            </a:endParaRPr>
          </a:p>
          <a:p>
            <a:pPr marL="394335" marR="5080" indent="-381635">
              <a:lnSpc>
                <a:spcPct val="99700"/>
              </a:lnSpc>
              <a:spcBef>
                <a:spcPts val="665"/>
              </a:spcBef>
              <a:buClr>
                <a:srgbClr val="6D9FAF"/>
              </a:buClr>
              <a:buSzPct val="81250"/>
              <a:buChar char=""/>
              <a:tabLst>
                <a:tab pos="393700" algn="l"/>
                <a:tab pos="394335" algn="l"/>
              </a:tabLst>
            </a:pPr>
            <a:r>
              <a:rPr sz="2400" spc="-30" dirty="0">
                <a:solidFill>
                  <a:srgbClr val="D3D2D0"/>
                </a:solidFill>
                <a:latin typeface="Arial"/>
                <a:cs typeface="Arial"/>
              </a:rPr>
              <a:t>Proyeksi </a:t>
            </a:r>
            <a:r>
              <a:rPr sz="2400" spc="-25" dirty="0">
                <a:solidFill>
                  <a:srgbClr val="D3D2D0"/>
                </a:solidFill>
                <a:latin typeface="Arial"/>
                <a:cs typeface="Arial"/>
              </a:rPr>
              <a:t>perspektif </a:t>
            </a:r>
            <a:r>
              <a:rPr sz="2400" spc="-45" dirty="0">
                <a:solidFill>
                  <a:srgbClr val="D3D2D0"/>
                </a:solidFill>
                <a:latin typeface="Arial"/>
                <a:cs typeface="Arial"/>
              </a:rPr>
              <a:t>adalah </a:t>
            </a:r>
            <a:r>
              <a:rPr sz="2400" spc="-15" dirty="0">
                <a:solidFill>
                  <a:srgbClr val="D3D2D0"/>
                </a:solidFill>
                <a:latin typeface="Arial"/>
                <a:cs typeface="Arial"/>
              </a:rPr>
              <a:t>cara </a:t>
            </a:r>
            <a:r>
              <a:rPr sz="2400" spc="-35" dirty="0">
                <a:solidFill>
                  <a:srgbClr val="D3D2D0"/>
                </a:solidFill>
                <a:latin typeface="Arial"/>
                <a:cs typeface="Arial"/>
              </a:rPr>
              <a:t>menggambar </a:t>
            </a:r>
            <a:r>
              <a:rPr sz="2400" spc="-45" dirty="0">
                <a:solidFill>
                  <a:srgbClr val="D3D2D0"/>
                </a:solidFill>
                <a:latin typeface="Arial"/>
                <a:cs typeface="Arial"/>
              </a:rPr>
              <a:t>dengan  </a:t>
            </a:r>
            <a:r>
              <a:rPr sz="2400" spc="-25" dirty="0">
                <a:solidFill>
                  <a:srgbClr val="D3D2D0"/>
                </a:solidFill>
                <a:latin typeface="Arial"/>
                <a:cs typeface="Arial"/>
              </a:rPr>
              <a:t>menggunakan </a:t>
            </a:r>
            <a:r>
              <a:rPr sz="2400" spc="-15" dirty="0">
                <a:solidFill>
                  <a:srgbClr val="D3D2D0"/>
                </a:solidFill>
                <a:latin typeface="Arial"/>
                <a:cs typeface="Arial"/>
              </a:rPr>
              <a:t>garis-garis </a:t>
            </a:r>
            <a:r>
              <a:rPr sz="2400" spc="-35" dirty="0">
                <a:solidFill>
                  <a:srgbClr val="D3D2D0"/>
                </a:solidFill>
                <a:latin typeface="Arial"/>
                <a:cs typeface="Arial"/>
              </a:rPr>
              <a:t>proyektor yang </a:t>
            </a:r>
            <a:r>
              <a:rPr sz="2400" spc="-10" dirty="0">
                <a:solidFill>
                  <a:srgbClr val="D3D2D0"/>
                </a:solidFill>
                <a:latin typeface="Arial"/>
                <a:cs typeface="Arial"/>
              </a:rPr>
              <a:t>memusat </a:t>
            </a:r>
            <a:r>
              <a:rPr sz="2400" dirty="0">
                <a:solidFill>
                  <a:srgbClr val="D3D2D0"/>
                </a:solidFill>
                <a:latin typeface="Arial"/>
                <a:cs typeface="Arial"/>
              </a:rPr>
              <a:t>ke  titik-titik </a:t>
            </a:r>
            <a:r>
              <a:rPr sz="2400" spc="-35" dirty="0">
                <a:solidFill>
                  <a:srgbClr val="D3D2D0"/>
                </a:solidFill>
                <a:latin typeface="Arial"/>
                <a:cs typeface="Arial"/>
              </a:rPr>
              <a:t>pandang </a:t>
            </a:r>
            <a:r>
              <a:rPr sz="2400" spc="-10" dirty="0">
                <a:solidFill>
                  <a:srgbClr val="D3D2D0"/>
                </a:solidFill>
                <a:latin typeface="Arial"/>
                <a:cs typeface="Arial"/>
              </a:rPr>
              <a:t>tertentu. </a:t>
            </a:r>
            <a:r>
              <a:rPr sz="2400" spc="-85" dirty="0">
                <a:solidFill>
                  <a:srgbClr val="D3D2D0"/>
                </a:solidFill>
                <a:latin typeface="Arial"/>
                <a:cs typeface="Arial"/>
              </a:rPr>
              <a:t>Terdapat </a:t>
            </a:r>
            <a:r>
              <a:rPr sz="2400" dirty="0">
                <a:solidFill>
                  <a:srgbClr val="D3D2D0"/>
                </a:solidFill>
                <a:latin typeface="Arial"/>
                <a:cs typeface="Arial"/>
              </a:rPr>
              <a:t>3 </a:t>
            </a:r>
            <a:r>
              <a:rPr sz="2400" spc="-20" dirty="0">
                <a:solidFill>
                  <a:srgbClr val="D3D2D0"/>
                </a:solidFill>
                <a:latin typeface="Arial"/>
                <a:cs typeface="Arial"/>
              </a:rPr>
              <a:t>macam </a:t>
            </a:r>
            <a:r>
              <a:rPr sz="2400" spc="-40" dirty="0">
                <a:solidFill>
                  <a:srgbClr val="D3D2D0"/>
                </a:solidFill>
                <a:latin typeface="Arial"/>
                <a:cs typeface="Arial"/>
              </a:rPr>
              <a:t>gambar  </a:t>
            </a:r>
            <a:r>
              <a:rPr sz="2400" spc="-15" dirty="0">
                <a:solidFill>
                  <a:srgbClr val="D3D2D0"/>
                </a:solidFill>
                <a:latin typeface="Arial"/>
                <a:cs typeface="Arial"/>
              </a:rPr>
              <a:t>perspektif, </a:t>
            </a:r>
            <a:r>
              <a:rPr sz="2400" spc="-30" dirty="0">
                <a:solidFill>
                  <a:srgbClr val="D3D2D0"/>
                </a:solidFill>
                <a:latin typeface="Arial"/>
                <a:cs typeface="Arial"/>
              </a:rPr>
              <a:t>yaitu </a:t>
            </a:r>
            <a:r>
              <a:rPr sz="2400" spc="-25" dirty="0">
                <a:solidFill>
                  <a:srgbClr val="D3D2D0"/>
                </a:solidFill>
                <a:latin typeface="Arial"/>
                <a:cs typeface="Arial"/>
              </a:rPr>
              <a:t>perspektif </a:t>
            </a:r>
            <a:r>
              <a:rPr sz="2400" spc="-15" dirty="0">
                <a:solidFill>
                  <a:srgbClr val="D3D2D0"/>
                </a:solidFill>
                <a:latin typeface="Arial"/>
                <a:cs typeface="Arial"/>
              </a:rPr>
              <a:t>satu </a:t>
            </a:r>
            <a:r>
              <a:rPr sz="2400" dirty="0">
                <a:solidFill>
                  <a:srgbClr val="D3D2D0"/>
                </a:solidFill>
                <a:latin typeface="Arial"/>
                <a:cs typeface="Arial"/>
              </a:rPr>
              <a:t>titik, </a:t>
            </a:r>
            <a:r>
              <a:rPr sz="2400" spc="-25" dirty="0">
                <a:solidFill>
                  <a:srgbClr val="D3D2D0"/>
                </a:solidFill>
                <a:latin typeface="Arial"/>
                <a:cs typeface="Arial"/>
              </a:rPr>
              <a:t>perspektif </a:t>
            </a:r>
            <a:r>
              <a:rPr sz="2400" spc="-20" dirty="0">
                <a:solidFill>
                  <a:srgbClr val="D3D2D0"/>
                </a:solidFill>
                <a:latin typeface="Arial"/>
                <a:cs typeface="Arial"/>
              </a:rPr>
              <a:t>dua  </a:t>
            </a:r>
            <a:r>
              <a:rPr sz="2400" dirty="0">
                <a:solidFill>
                  <a:srgbClr val="D3D2D0"/>
                </a:solidFill>
                <a:latin typeface="Arial"/>
                <a:cs typeface="Arial"/>
              </a:rPr>
              <a:t>titik </a:t>
            </a:r>
            <a:r>
              <a:rPr sz="2400" spc="-45" dirty="0">
                <a:solidFill>
                  <a:srgbClr val="D3D2D0"/>
                </a:solidFill>
                <a:latin typeface="Arial"/>
                <a:cs typeface="Arial"/>
              </a:rPr>
              <a:t>dan </a:t>
            </a:r>
            <a:r>
              <a:rPr sz="2400" spc="-25" dirty="0">
                <a:solidFill>
                  <a:srgbClr val="D3D2D0"/>
                </a:solidFill>
                <a:latin typeface="Arial"/>
                <a:cs typeface="Arial"/>
              </a:rPr>
              <a:t>perspektif </a:t>
            </a:r>
            <a:r>
              <a:rPr sz="2400" spc="-20" dirty="0">
                <a:solidFill>
                  <a:srgbClr val="D3D2D0"/>
                </a:solidFill>
                <a:latin typeface="Arial"/>
                <a:cs typeface="Arial"/>
              </a:rPr>
              <a:t>tiga</a:t>
            </a:r>
            <a:r>
              <a:rPr sz="2400" spc="-240" dirty="0">
                <a:solidFill>
                  <a:srgbClr val="D3D2D0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D3D2D0"/>
                </a:solidFill>
                <a:latin typeface="Arial"/>
                <a:cs typeface="Arial"/>
              </a:rPr>
              <a:t>titik.</a:t>
            </a:r>
            <a:endParaRPr sz="24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51242" y="2941955"/>
            <a:ext cx="5842000" cy="3924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394335" algn="l"/>
              </a:tabLst>
            </a:pPr>
            <a:r>
              <a:rPr sz="1950" spc="365" dirty="0">
                <a:solidFill>
                  <a:srgbClr val="6D9FAF"/>
                </a:solidFill>
                <a:latin typeface="Arial"/>
                <a:cs typeface="Arial"/>
              </a:rPr>
              <a:t>	</a:t>
            </a:r>
            <a:r>
              <a:rPr sz="2400" b="1" dirty="0">
                <a:solidFill>
                  <a:srgbClr val="FFC000"/>
                </a:solidFill>
                <a:latin typeface="Arial"/>
                <a:cs typeface="Arial"/>
              </a:rPr>
              <a:t>[</a:t>
            </a:r>
            <a:r>
              <a:rPr sz="2400" b="1" spc="-45" dirty="0">
                <a:solidFill>
                  <a:srgbClr val="FFC000"/>
                </a:solidFill>
                <a:latin typeface="Arial"/>
                <a:cs typeface="Arial"/>
              </a:rPr>
              <a:t> </a:t>
            </a:r>
            <a:r>
              <a:rPr sz="2400" b="1" spc="5" dirty="0">
                <a:solidFill>
                  <a:srgbClr val="FFC000"/>
                </a:solidFill>
                <a:latin typeface="Arial"/>
                <a:cs typeface="Arial"/>
              </a:rPr>
              <a:t>perspektif</a:t>
            </a:r>
            <a:r>
              <a:rPr sz="2400" b="1" spc="-125" dirty="0">
                <a:solidFill>
                  <a:srgbClr val="FFC000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FFC000"/>
                </a:solidFill>
                <a:latin typeface="Arial"/>
                <a:cs typeface="Arial"/>
              </a:rPr>
              <a:t>1</a:t>
            </a:r>
            <a:r>
              <a:rPr sz="2400" b="1" spc="20" dirty="0">
                <a:solidFill>
                  <a:srgbClr val="FFC000"/>
                </a:solidFill>
                <a:latin typeface="Arial"/>
                <a:cs typeface="Arial"/>
              </a:rPr>
              <a:t> </a:t>
            </a:r>
            <a:r>
              <a:rPr sz="2400" b="1" spc="40" dirty="0">
                <a:solidFill>
                  <a:srgbClr val="FFC000"/>
                </a:solidFill>
                <a:latin typeface="Arial"/>
                <a:cs typeface="Arial"/>
              </a:rPr>
              <a:t>titik</a:t>
            </a:r>
            <a:r>
              <a:rPr sz="2400" b="1" spc="-210" dirty="0">
                <a:solidFill>
                  <a:srgbClr val="FFC000"/>
                </a:solidFill>
                <a:latin typeface="Arial"/>
                <a:cs typeface="Arial"/>
              </a:rPr>
              <a:t> </a:t>
            </a:r>
            <a:r>
              <a:rPr sz="2400" b="1" spc="5" dirty="0">
                <a:solidFill>
                  <a:srgbClr val="FFC000"/>
                </a:solidFill>
                <a:latin typeface="Arial"/>
                <a:cs typeface="Arial"/>
              </a:rPr>
              <a:t>(perspektif</a:t>
            </a:r>
            <a:r>
              <a:rPr sz="2400" b="1" spc="-195" dirty="0">
                <a:solidFill>
                  <a:srgbClr val="FFC000"/>
                </a:solidFill>
                <a:latin typeface="Arial"/>
                <a:cs typeface="Arial"/>
              </a:rPr>
              <a:t> </a:t>
            </a:r>
            <a:r>
              <a:rPr sz="2400" b="1" spc="15" dirty="0">
                <a:solidFill>
                  <a:srgbClr val="FFC000"/>
                </a:solidFill>
                <a:latin typeface="Arial"/>
                <a:cs typeface="Arial"/>
              </a:rPr>
              <a:t>sejajar)]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143125" y="3790950"/>
            <a:ext cx="3771900" cy="24955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6839" y="23431"/>
            <a:ext cx="3258820" cy="33464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  <a:tabLst>
                <a:tab pos="393700" algn="l"/>
              </a:tabLst>
            </a:pPr>
            <a:r>
              <a:rPr sz="1550" b="0" spc="320" dirty="0">
                <a:solidFill>
                  <a:srgbClr val="6D9FAF"/>
                </a:solidFill>
                <a:latin typeface="Arial"/>
                <a:cs typeface="Arial"/>
              </a:rPr>
              <a:t>	</a:t>
            </a:r>
            <a:r>
              <a:rPr sz="2000" spc="25" dirty="0">
                <a:solidFill>
                  <a:srgbClr val="FFC000"/>
                </a:solidFill>
              </a:rPr>
              <a:t>D. </a:t>
            </a:r>
            <a:r>
              <a:rPr sz="2000" spc="20" dirty="0">
                <a:solidFill>
                  <a:srgbClr val="FFC000"/>
                </a:solidFill>
              </a:rPr>
              <a:t>Proyeksi</a:t>
            </a:r>
            <a:r>
              <a:rPr sz="2000" spc="-295" dirty="0">
                <a:solidFill>
                  <a:srgbClr val="FFC000"/>
                </a:solidFill>
              </a:rPr>
              <a:t> </a:t>
            </a:r>
            <a:r>
              <a:rPr sz="2000" spc="15" dirty="0">
                <a:solidFill>
                  <a:srgbClr val="FFC000"/>
                </a:solidFill>
              </a:rPr>
              <a:t>Orthogonal</a:t>
            </a:r>
            <a:endParaRPr sz="20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6839" y="386016"/>
            <a:ext cx="7592059" cy="32537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94335" marR="5080" indent="-381635">
              <a:lnSpc>
                <a:spcPct val="100099"/>
              </a:lnSpc>
              <a:spcBef>
                <a:spcPts val="100"/>
              </a:spcBef>
              <a:buClr>
                <a:srgbClr val="6D9FAF"/>
              </a:buClr>
              <a:buSzPct val="77777"/>
              <a:buChar char=""/>
              <a:tabLst>
                <a:tab pos="393700" algn="l"/>
                <a:tab pos="394335" algn="l"/>
              </a:tabLst>
            </a:pPr>
            <a:r>
              <a:rPr sz="1800" spc="-10" dirty="0">
                <a:solidFill>
                  <a:srgbClr val="D9D9D9"/>
                </a:solidFill>
                <a:latin typeface="Arial"/>
                <a:cs typeface="Arial"/>
              </a:rPr>
              <a:t>Proyeksi </a:t>
            </a:r>
            <a:r>
              <a:rPr sz="1800" spc="5" dirty="0">
                <a:solidFill>
                  <a:srgbClr val="D9D9D9"/>
                </a:solidFill>
                <a:latin typeface="Arial"/>
                <a:cs typeface="Arial"/>
              </a:rPr>
              <a:t>Ortogonal </a:t>
            </a:r>
            <a:r>
              <a:rPr sz="1800" spc="10" dirty="0">
                <a:solidFill>
                  <a:srgbClr val="D9D9D9"/>
                </a:solidFill>
                <a:latin typeface="Arial"/>
                <a:cs typeface="Arial"/>
              </a:rPr>
              <a:t>berbeda dengan </a:t>
            </a:r>
            <a:r>
              <a:rPr sz="1800" dirty="0">
                <a:solidFill>
                  <a:srgbClr val="D9D9D9"/>
                </a:solidFill>
                <a:latin typeface="Arial"/>
                <a:cs typeface="Arial"/>
              </a:rPr>
              <a:t>piktoral. Bila </a:t>
            </a:r>
            <a:r>
              <a:rPr sz="1800" spc="-5" dirty="0">
                <a:solidFill>
                  <a:srgbClr val="D9D9D9"/>
                </a:solidFill>
                <a:latin typeface="Arial"/>
                <a:cs typeface="Arial"/>
              </a:rPr>
              <a:t>proyeksi pictoral  </a:t>
            </a:r>
            <a:r>
              <a:rPr sz="1800" dirty="0">
                <a:solidFill>
                  <a:srgbClr val="D9D9D9"/>
                </a:solidFill>
                <a:latin typeface="Arial"/>
                <a:cs typeface="Arial"/>
              </a:rPr>
              <a:t>menampilkan </a:t>
            </a:r>
            <a:r>
              <a:rPr sz="1800" spc="20" dirty="0">
                <a:solidFill>
                  <a:srgbClr val="D9D9D9"/>
                </a:solidFill>
                <a:latin typeface="Arial"/>
                <a:cs typeface="Arial"/>
              </a:rPr>
              <a:t>benda </a:t>
            </a:r>
            <a:r>
              <a:rPr sz="1800" spc="-10" dirty="0">
                <a:solidFill>
                  <a:srgbClr val="D9D9D9"/>
                </a:solidFill>
                <a:latin typeface="Arial"/>
                <a:cs typeface="Arial"/>
              </a:rPr>
              <a:t>secara </a:t>
            </a:r>
            <a:r>
              <a:rPr sz="1800" dirty="0">
                <a:solidFill>
                  <a:srgbClr val="D9D9D9"/>
                </a:solidFill>
                <a:latin typeface="Arial"/>
                <a:cs typeface="Arial"/>
              </a:rPr>
              <a:t>3 </a:t>
            </a:r>
            <a:r>
              <a:rPr sz="1800" spc="5" dirty="0">
                <a:solidFill>
                  <a:srgbClr val="D9D9D9"/>
                </a:solidFill>
                <a:latin typeface="Arial"/>
                <a:cs typeface="Arial"/>
              </a:rPr>
              <a:t>dimensi dalam </a:t>
            </a:r>
            <a:r>
              <a:rPr sz="1800" spc="-5" dirty="0">
                <a:solidFill>
                  <a:srgbClr val="D9D9D9"/>
                </a:solidFill>
                <a:latin typeface="Arial"/>
                <a:cs typeface="Arial"/>
              </a:rPr>
              <a:t>satu </a:t>
            </a:r>
            <a:r>
              <a:rPr sz="1800" spc="10" dirty="0">
                <a:solidFill>
                  <a:srgbClr val="D9D9D9"/>
                </a:solidFill>
                <a:latin typeface="Arial"/>
                <a:cs typeface="Arial"/>
              </a:rPr>
              <a:t>bidang </a:t>
            </a:r>
            <a:r>
              <a:rPr sz="1800" spc="5" dirty="0">
                <a:solidFill>
                  <a:srgbClr val="D9D9D9"/>
                </a:solidFill>
                <a:latin typeface="Arial"/>
                <a:cs typeface="Arial"/>
              </a:rPr>
              <a:t>(dalam </a:t>
            </a:r>
            <a:r>
              <a:rPr sz="1800" spc="-5" dirty="0">
                <a:solidFill>
                  <a:srgbClr val="D9D9D9"/>
                </a:solidFill>
                <a:latin typeface="Arial"/>
                <a:cs typeface="Arial"/>
              </a:rPr>
              <a:t>satu  </a:t>
            </a:r>
            <a:r>
              <a:rPr sz="1800" spc="25" dirty="0">
                <a:solidFill>
                  <a:srgbClr val="D9D9D9"/>
                </a:solidFill>
                <a:latin typeface="Arial"/>
                <a:cs typeface="Arial"/>
              </a:rPr>
              <a:t>sudut </a:t>
            </a:r>
            <a:r>
              <a:rPr sz="1800" spc="15" dirty="0">
                <a:solidFill>
                  <a:srgbClr val="D9D9D9"/>
                </a:solidFill>
                <a:latin typeface="Arial"/>
                <a:cs typeface="Arial"/>
              </a:rPr>
              <a:t>pandang), </a:t>
            </a:r>
            <a:r>
              <a:rPr sz="1800" spc="-10" dirty="0">
                <a:solidFill>
                  <a:srgbClr val="D9D9D9"/>
                </a:solidFill>
                <a:latin typeface="Arial"/>
                <a:cs typeface="Arial"/>
              </a:rPr>
              <a:t>maka </a:t>
            </a:r>
            <a:r>
              <a:rPr sz="1800" spc="-5" dirty="0">
                <a:solidFill>
                  <a:srgbClr val="D9D9D9"/>
                </a:solidFill>
                <a:latin typeface="Arial"/>
                <a:cs typeface="Arial"/>
              </a:rPr>
              <a:t>proyeksi </a:t>
            </a:r>
            <a:r>
              <a:rPr sz="1800" dirty="0">
                <a:solidFill>
                  <a:srgbClr val="D9D9D9"/>
                </a:solidFill>
                <a:latin typeface="Arial"/>
                <a:cs typeface="Arial"/>
              </a:rPr>
              <a:t>orthogonal menampilkan </a:t>
            </a:r>
            <a:r>
              <a:rPr sz="1800" spc="-10" dirty="0">
                <a:solidFill>
                  <a:srgbClr val="D9D9D9"/>
                </a:solidFill>
                <a:latin typeface="Arial"/>
                <a:cs typeface="Arial"/>
              </a:rPr>
              <a:t>secara </a:t>
            </a:r>
            <a:r>
              <a:rPr sz="1800" dirty="0">
                <a:solidFill>
                  <a:srgbClr val="D9D9D9"/>
                </a:solidFill>
                <a:latin typeface="Arial"/>
                <a:cs typeface="Arial"/>
              </a:rPr>
              <a:t>2  </a:t>
            </a:r>
            <a:r>
              <a:rPr sz="1800" spc="5" dirty="0">
                <a:solidFill>
                  <a:srgbClr val="D9D9D9"/>
                </a:solidFill>
                <a:latin typeface="Arial"/>
                <a:cs typeface="Arial"/>
              </a:rPr>
              <a:t>dimensi</a:t>
            </a:r>
            <a:r>
              <a:rPr sz="1800" spc="-80" dirty="0">
                <a:solidFill>
                  <a:srgbClr val="D9D9D9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D9D9D9"/>
                </a:solidFill>
                <a:latin typeface="Arial"/>
                <a:cs typeface="Arial"/>
              </a:rPr>
              <a:t>dari </a:t>
            </a:r>
            <a:r>
              <a:rPr sz="1800" spc="5" dirty="0">
                <a:solidFill>
                  <a:srgbClr val="D9D9D9"/>
                </a:solidFill>
                <a:latin typeface="Arial"/>
                <a:cs typeface="Arial"/>
              </a:rPr>
              <a:t>beberapa</a:t>
            </a:r>
            <a:r>
              <a:rPr sz="1800" spc="-75" dirty="0">
                <a:solidFill>
                  <a:srgbClr val="D9D9D9"/>
                </a:solidFill>
                <a:latin typeface="Arial"/>
                <a:cs typeface="Arial"/>
              </a:rPr>
              <a:t> </a:t>
            </a:r>
            <a:r>
              <a:rPr sz="1800" spc="25" dirty="0">
                <a:solidFill>
                  <a:srgbClr val="D9D9D9"/>
                </a:solidFill>
                <a:latin typeface="Arial"/>
                <a:cs typeface="Arial"/>
              </a:rPr>
              <a:t>sudut</a:t>
            </a:r>
            <a:r>
              <a:rPr sz="1800" spc="-180" dirty="0">
                <a:solidFill>
                  <a:srgbClr val="D9D9D9"/>
                </a:solidFill>
                <a:latin typeface="Arial"/>
                <a:cs typeface="Arial"/>
              </a:rPr>
              <a:t> </a:t>
            </a:r>
            <a:r>
              <a:rPr sz="1800" spc="20" dirty="0">
                <a:solidFill>
                  <a:srgbClr val="D9D9D9"/>
                </a:solidFill>
                <a:latin typeface="Arial"/>
                <a:cs typeface="Arial"/>
              </a:rPr>
              <a:t>pandang.</a:t>
            </a:r>
            <a:r>
              <a:rPr sz="1800" spc="-175" dirty="0">
                <a:solidFill>
                  <a:srgbClr val="D9D9D9"/>
                </a:solidFill>
                <a:latin typeface="Arial"/>
                <a:cs typeface="Arial"/>
              </a:rPr>
              <a:t> </a:t>
            </a:r>
            <a:r>
              <a:rPr sz="1800" spc="-10" dirty="0">
                <a:solidFill>
                  <a:srgbClr val="D9D9D9"/>
                </a:solidFill>
                <a:latin typeface="Arial"/>
                <a:cs typeface="Arial"/>
              </a:rPr>
              <a:t>Proyeksi</a:t>
            </a:r>
            <a:r>
              <a:rPr sz="1800" spc="70" dirty="0">
                <a:solidFill>
                  <a:srgbClr val="D9D9D9"/>
                </a:solidFill>
                <a:latin typeface="Arial"/>
                <a:cs typeface="Arial"/>
              </a:rPr>
              <a:t> </a:t>
            </a:r>
            <a:r>
              <a:rPr sz="1800" spc="5" dirty="0">
                <a:solidFill>
                  <a:srgbClr val="D9D9D9"/>
                </a:solidFill>
                <a:latin typeface="Arial"/>
                <a:cs typeface="Arial"/>
              </a:rPr>
              <a:t>ini</a:t>
            </a:r>
            <a:r>
              <a:rPr sz="1800" spc="-70" dirty="0">
                <a:solidFill>
                  <a:srgbClr val="D9D9D9"/>
                </a:solidFill>
                <a:latin typeface="Arial"/>
                <a:cs typeface="Arial"/>
              </a:rPr>
              <a:t> </a:t>
            </a:r>
            <a:r>
              <a:rPr sz="1800" spc="10" dirty="0">
                <a:solidFill>
                  <a:srgbClr val="D9D9D9"/>
                </a:solidFill>
                <a:latin typeface="Arial"/>
                <a:cs typeface="Arial"/>
              </a:rPr>
              <a:t>dibagi</a:t>
            </a:r>
            <a:r>
              <a:rPr sz="1800" spc="-70" dirty="0">
                <a:solidFill>
                  <a:srgbClr val="D9D9D9"/>
                </a:solidFill>
                <a:latin typeface="Arial"/>
                <a:cs typeface="Arial"/>
              </a:rPr>
              <a:t> </a:t>
            </a:r>
            <a:r>
              <a:rPr sz="1800" spc="10" dirty="0">
                <a:solidFill>
                  <a:srgbClr val="D9D9D9"/>
                </a:solidFill>
                <a:latin typeface="Arial"/>
                <a:cs typeface="Arial"/>
              </a:rPr>
              <a:t>menjadi</a:t>
            </a:r>
            <a:r>
              <a:rPr sz="1800" spc="-75" dirty="0">
                <a:solidFill>
                  <a:srgbClr val="D9D9D9"/>
                </a:solidFill>
                <a:latin typeface="Arial"/>
                <a:cs typeface="Arial"/>
              </a:rPr>
              <a:t> </a:t>
            </a:r>
            <a:r>
              <a:rPr sz="1800" spc="15" dirty="0">
                <a:solidFill>
                  <a:srgbClr val="D9D9D9"/>
                </a:solidFill>
                <a:latin typeface="Arial"/>
                <a:cs typeface="Arial"/>
              </a:rPr>
              <a:t>dua,  </a:t>
            </a:r>
            <a:r>
              <a:rPr sz="1800" spc="-5" dirty="0">
                <a:solidFill>
                  <a:srgbClr val="D9D9D9"/>
                </a:solidFill>
                <a:latin typeface="Arial"/>
                <a:cs typeface="Arial"/>
              </a:rPr>
              <a:t>proyeksi </a:t>
            </a:r>
            <a:r>
              <a:rPr sz="1800" spc="5" dirty="0">
                <a:solidFill>
                  <a:srgbClr val="D9D9D9"/>
                </a:solidFill>
                <a:latin typeface="Arial"/>
                <a:cs typeface="Arial"/>
              </a:rPr>
              <a:t>kuadran </a:t>
            </a:r>
            <a:r>
              <a:rPr sz="1800" dirty="0">
                <a:solidFill>
                  <a:srgbClr val="D9D9D9"/>
                </a:solidFill>
                <a:latin typeface="Arial"/>
                <a:cs typeface="Arial"/>
              </a:rPr>
              <a:t>1 </a:t>
            </a:r>
            <a:r>
              <a:rPr sz="1800" spc="-10" dirty="0">
                <a:solidFill>
                  <a:srgbClr val="D9D9D9"/>
                </a:solidFill>
                <a:latin typeface="Arial"/>
                <a:cs typeface="Arial"/>
              </a:rPr>
              <a:t>atau </a:t>
            </a:r>
            <a:r>
              <a:rPr sz="1800" spc="-5" dirty="0">
                <a:solidFill>
                  <a:srgbClr val="D9D9D9"/>
                </a:solidFill>
                <a:latin typeface="Arial"/>
                <a:cs typeface="Arial"/>
              </a:rPr>
              <a:t>proyeksi eropa </a:t>
            </a:r>
            <a:r>
              <a:rPr sz="1800" spc="5" dirty="0">
                <a:solidFill>
                  <a:srgbClr val="D9D9D9"/>
                </a:solidFill>
                <a:latin typeface="Arial"/>
                <a:cs typeface="Arial"/>
              </a:rPr>
              <a:t>dan </a:t>
            </a:r>
            <a:r>
              <a:rPr sz="1800" spc="-5" dirty="0">
                <a:solidFill>
                  <a:srgbClr val="D9D9D9"/>
                </a:solidFill>
                <a:latin typeface="Arial"/>
                <a:cs typeface="Arial"/>
              </a:rPr>
              <a:t>proyeksi </a:t>
            </a:r>
            <a:r>
              <a:rPr sz="1800" spc="5" dirty="0">
                <a:solidFill>
                  <a:srgbClr val="D9D9D9"/>
                </a:solidFill>
                <a:latin typeface="Arial"/>
                <a:cs typeface="Arial"/>
              </a:rPr>
              <a:t>kuadran </a:t>
            </a:r>
            <a:r>
              <a:rPr sz="1800" dirty="0">
                <a:solidFill>
                  <a:srgbClr val="D9D9D9"/>
                </a:solidFill>
                <a:latin typeface="Arial"/>
                <a:cs typeface="Arial"/>
              </a:rPr>
              <a:t>3 </a:t>
            </a:r>
            <a:r>
              <a:rPr sz="1800" spc="-10" dirty="0">
                <a:solidFill>
                  <a:srgbClr val="D9D9D9"/>
                </a:solidFill>
                <a:latin typeface="Arial"/>
                <a:cs typeface="Arial"/>
              </a:rPr>
              <a:t>atau  </a:t>
            </a:r>
            <a:r>
              <a:rPr sz="1800" spc="-5" dirty="0">
                <a:solidFill>
                  <a:srgbClr val="D9D9D9"/>
                </a:solidFill>
                <a:latin typeface="Arial"/>
                <a:cs typeface="Arial"/>
              </a:rPr>
              <a:t>proyeksi</a:t>
            </a:r>
            <a:r>
              <a:rPr sz="1800" spc="-85" dirty="0">
                <a:solidFill>
                  <a:srgbClr val="D9D9D9"/>
                </a:solidFill>
                <a:latin typeface="Arial"/>
                <a:cs typeface="Arial"/>
              </a:rPr>
              <a:t> </a:t>
            </a:r>
            <a:r>
              <a:rPr sz="1800" spc="-25" dirty="0">
                <a:solidFill>
                  <a:srgbClr val="D9D9D9"/>
                </a:solidFill>
                <a:latin typeface="Arial"/>
                <a:cs typeface="Arial"/>
              </a:rPr>
              <a:t>Amerika.</a:t>
            </a:r>
            <a:endParaRPr sz="1800">
              <a:latin typeface="Arial"/>
              <a:cs typeface="Arial"/>
            </a:endParaRPr>
          </a:p>
          <a:p>
            <a:pPr marL="394335" marR="236854" indent="-381635">
              <a:lnSpc>
                <a:spcPct val="99100"/>
              </a:lnSpc>
              <a:spcBef>
                <a:spcPts val="484"/>
              </a:spcBef>
              <a:buClr>
                <a:srgbClr val="6D9FAF"/>
              </a:buClr>
              <a:buSzPct val="77777"/>
              <a:buChar char=""/>
              <a:tabLst>
                <a:tab pos="393700" algn="l"/>
                <a:tab pos="394335" algn="l"/>
              </a:tabLst>
            </a:pPr>
            <a:r>
              <a:rPr sz="1800" dirty="0">
                <a:solidFill>
                  <a:srgbClr val="D9D9D9"/>
                </a:solidFill>
                <a:latin typeface="Arial"/>
                <a:cs typeface="Arial"/>
              </a:rPr>
              <a:t>[Prinsip </a:t>
            </a:r>
            <a:r>
              <a:rPr sz="1800" spc="5" dirty="0">
                <a:solidFill>
                  <a:srgbClr val="D9D9D9"/>
                </a:solidFill>
                <a:latin typeface="Arial"/>
                <a:cs typeface="Arial"/>
              </a:rPr>
              <a:t>penggambaran </a:t>
            </a:r>
            <a:r>
              <a:rPr sz="1800" spc="-5" dirty="0">
                <a:solidFill>
                  <a:srgbClr val="D9D9D9"/>
                </a:solidFill>
                <a:latin typeface="Arial"/>
                <a:cs typeface="Arial"/>
              </a:rPr>
              <a:t>proyeksi </a:t>
            </a:r>
            <a:r>
              <a:rPr sz="1800" dirty="0">
                <a:solidFill>
                  <a:srgbClr val="D9D9D9"/>
                </a:solidFill>
                <a:latin typeface="Arial"/>
                <a:cs typeface="Arial"/>
              </a:rPr>
              <a:t>orthogonal </a:t>
            </a:r>
            <a:r>
              <a:rPr sz="1800" spc="5" dirty="0">
                <a:solidFill>
                  <a:srgbClr val="D9D9D9"/>
                </a:solidFill>
                <a:latin typeface="Arial"/>
                <a:cs typeface="Arial"/>
              </a:rPr>
              <a:t>kuadran </a:t>
            </a:r>
            <a:r>
              <a:rPr sz="1800" dirty="0">
                <a:solidFill>
                  <a:srgbClr val="D9D9D9"/>
                </a:solidFill>
                <a:latin typeface="Arial"/>
                <a:cs typeface="Arial"/>
              </a:rPr>
              <a:t>1 &amp; </a:t>
            </a:r>
            <a:r>
              <a:rPr sz="1800" spc="-15" dirty="0">
                <a:solidFill>
                  <a:srgbClr val="D9D9D9"/>
                </a:solidFill>
                <a:latin typeface="Arial"/>
                <a:cs typeface="Arial"/>
              </a:rPr>
              <a:t>3. </a:t>
            </a:r>
            <a:r>
              <a:rPr sz="1800" spc="-10" dirty="0">
                <a:solidFill>
                  <a:srgbClr val="D9D9D9"/>
                </a:solidFill>
                <a:latin typeface="Arial"/>
                <a:cs typeface="Arial"/>
              </a:rPr>
              <a:t>Dimana  </a:t>
            </a:r>
            <a:r>
              <a:rPr sz="1800" spc="20" dirty="0">
                <a:solidFill>
                  <a:srgbClr val="D9D9D9"/>
                </a:solidFill>
                <a:latin typeface="Arial"/>
                <a:cs typeface="Arial"/>
              </a:rPr>
              <a:t>benda </a:t>
            </a:r>
            <a:r>
              <a:rPr sz="1800" spc="5" dirty="0">
                <a:solidFill>
                  <a:srgbClr val="D9D9D9"/>
                </a:solidFill>
                <a:latin typeface="Arial"/>
                <a:cs typeface="Arial"/>
              </a:rPr>
              <a:t>ditaruh </a:t>
            </a:r>
            <a:r>
              <a:rPr sz="1800" spc="20" dirty="0">
                <a:solidFill>
                  <a:srgbClr val="D9D9D9"/>
                </a:solidFill>
                <a:latin typeface="Arial"/>
                <a:cs typeface="Arial"/>
              </a:rPr>
              <a:t>di </a:t>
            </a:r>
            <a:r>
              <a:rPr sz="1800" spc="5" dirty="0">
                <a:solidFill>
                  <a:srgbClr val="D9D9D9"/>
                </a:solidFill>
                <a:latin typeface="Arial"/>
                <a:cs typeface="Arial"/>
              </a:rPr>
              <a:t>kuadran </a:t>
            </a:r>
            <a:r>
              <a:rPr sz="1800" dirty="0">
                <a:solidFill>
                  <a:srgbClr val="D9D9D9"/>
                </a:solidFill>
                <a:latin typeface="Arial"/>
                <a:cs typeface="Arial"/>
              </a:rPr>
              <a:t>1 </a:t>
            </a:r>
            <a:r>
              <a:rPr sz="1800" spc="-10" dirty="0">
                <a:solidFill>
                  <a:srgbClr val="D9D9D9"/>
                </a:solidFill>
                <a:latin typeface="Arial"/>
                <a:cs typeface="Arial"/>
              </a:rPr>
              <a:t>atau </a:t>
            </a:r>
            <a:r>
              <a:rPr sz="1800" spc="-15" dirty="0">
                <a:solidFill>
                  <a:srgbClr val="D9D9D9"/>
                </a:solidFill>
                <a:latin typeface="Arial"/>
                <a:cs typeface="Arial"/>
              </a:rPr>
              <a:t>3, </a:t>
            </a:r>
            <a:r>
              <a:rPr sz="1800" dirty="0">
                <a:solidFill>
                  <a:srgbClr val="D9D9D9"/>
                </a:solidFill>
                <a:latin typeface="Arial"/>
                <a:cs typeface="Arial"/>
              </a:rPr>
              <a:t>kemudian </a:t>
            </a:r>
            <a:r>
              <a:rPr sz="1800" spc="-5" dirty="0">
                <a:solidFill>
                  <a:srgbClr val="D9D9D9"/>
                </a:solidFill>
                <a:latin typeface="Arial"/>
                <a:cs typeface="Arial"/>
              </a:rPr>
              <a:t>diproyeksikan </a:t>
            </a:r>
            <a:r>
              <a:rPr sz="1800" dirty="0">
                <a:solidFill>
                  <a:srgbClr val="D9D9D9"/>
                </a:solidFill>
                <a:latin typeface="Arial"/>
                <a:cs typeface="Arial"/>
              </a:rPr>
              <a:t>dari</a:t>
            </a:r>
            <a:r>
              <a:rPr sz="1800" spc="-330" dirty="0">
                <a:solidFill>
                  <a:srgbClr val="D9D9D9"/>
                </a:solidFill>
                <a:latin typeface="Arial"/>
                <a:cs typeface="Arial"/>
              </a:rPr>
              <a:t> </a:t>
            </a:r>
            <a:r>
              <a:rPr sz="1800" spc="-15" dirty="0">
                <a:solidFill>
                  <a:srgbClr val="D9D9D9"/>
                </a:solidFill>
                <a:latin typeface="Arial"/>
                <a:cs typeface="Arial"/>
              </a:rPr>
              <a:t>arah  viewingke </a:t>
            </a:r>
            <a:r>
              <a:rPr sz="1800" spc="10" dirty="0">
                <a:solidFill>
                  <a:srgbClr val="D9D9D9"/>
                </a:solidFill>
                <a:latin typeface="Arial"/>
                <a:cs typeface="Arial"/>
              </a:rPr>
              <a:t>bidang </a:t>
            </a:r>
            <a:r>
              <a:rPr sz="1800" spc="5" dirty="0">
                <a:solidFill>
                  <a:srgbClr val="D9D9D9"/>
                </a:solidFill>
                <a:latin typeface="Arial"/>
                <a:cs typeface="Arial"/>
              </a:rPr>
              <a:t>gambar </a:t>
            </a:r>
            <a:r>
              <a:rPr sz="1800" spc="-5" dirty="0">
                <a:solidFill>
                  <a:srgbClr val="D9D9D9"/>
                </a:solidFill>
                <a:latin typeface="Arial"/>
                <a:cs typeface="Arial"/>
              </a:rPr>
              <a:t>horisontal </a:t>
            </a:r>
            <a:r>
              <a:rPr sz="1800" spc="-10" dirty="0">
                <a:solidFill>
                  <a:srgbClr val="D9D9D9"/>
                </a:solidFill>
                <a:latin typeface="Arial"/>
                <a:cs typeface="Arial"/>
              </a:rPr>
              <a:t>(HP) </a:t>
            </a:r>
            <a:r>
              <a:rPr sz="1800" spc="5" dirty="0">
                <a:solidFill>
                  <a:srgbClr val="D9D9D9"/>
                </a:solidFill>
                <a:latin typeface="Arial"/>
                <a:cs typeface="Arial"/>
              </a:rPr>
              <a:t>dan </a:t>
            </a:r>
            <a:r>
              <a:rPr sz="1800" spc="-20" dirty="0">
                <a:solidFill>
                  <a:srgbClr val="D9D9D9"/>
                </a:solidFill>
                <a:latin typeface="Arial"/>
                <a:cs typeface="Arial"/>
              </a:rPr>
              <a:t>vertikal</a:t>
            </a:r>
            <a:r>
              <a:rPr sz="1800" spc="35" dirty="0">
                <a:solidFill>
                  <a:srgbClr val="D9D9D9"/>
                </a:solidFill>
                <a:latin typeface="Arial"/>
                <a:cs typeface="Arial"/>
              </a:rPr>
              <a:t> </a:t>
            </a:r>
            <a:r>
              <a:rPr sz="1800" spc="-15" dirty="0">
                <a:solidFill>
                  <a:srgbClr val="D9D9D9"/>
                </a:solidFill>
                <a:latin typeface="Arial"/>
                <a:cs typeface="Arial"/>
              </a:rPr>
              <a:t>(VP)]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2700">
              <a:latin typeface="Arial"/>
              <a:cs typeface="Arial"/>
            </a:endParaRPr>
          </a:p>
          <a:p>
            <a:pPr marL="661035">
              <a:lnSpc>
                <a:spcPct val="100000"/>
              </a:lnSpc>
              <a:tabLst>
                <a:tab pos="1042035" algn="l"/>
              </a:tabLst>
            </a:pPr>
            <a:r>
              <a:rPr sz="1550" spc="320" dirty="0">
                <a:solidFill>
                  <a:srgbClr val="6D9FAF"/>
                </a:solidFill>
                <a:latin typeface="Arial"/>
                <a:cs typeface="Arial"/>
              </a:rPr>
              <a:t>	</a:t>
            </a:r>
            <a:r>
              <a:rPr sz="2000" b="1" spc="15" dirty="0">
                <a:solidFill>
                  <a:srgbClr val="FFC000"/>
                </a:solidFill>
                <a:latin typeface="Arial"/>
                <a:cs typeface="Arial"/>
              </a:rPr>
              <a:t>[cara</a:t>
            </a:r>
            <a:r>
              <a:rPr sz="2000" b="1" spc="-110" dirty="0">
                <a:solidFill>
                  <a:srgbClr val="FFC000"/>
                </a:solidFill>
                <a:latin typeface="Arial"/>
                <a:cs typeface="Arial"/>
              </a:rPr>
              <a:t> </a:t>
            </a:r>
            <a:r>
              <a:rPr sz="2000" b="1" spc="20" dirty="0">
                <a:solidFill>
                  <a:srgbClr val="FFC000"/>
                </a:solidFill>
                <a:latin typeface="Arial"/>
                <a:cs typeface="Arial"/>
              </a:rPr>
              <a:t>menggambar</a:t>
            </a:r>
            <a:r>
              <a:rPr sz="2000" b="1" spc="-220" dirty="0">
                <a:solidFill>
                  <a:srgbClr val="FFC000"/>
                </a:solidFill>
                <a:latin typeface="Arial"/>
                <a:cs typeface="Arial"/>
              </a:rPr>
              <a:t> </a:t>
            </a:r>
            <a:r>
              <a:rPr sz="2000" b="1" spc="20" dirty="0">
                <a:solidFill>
                  <a:srgbClr val="FFC000"/>
                </a:solidFill>
                <a:latin typeface="Arial"/>
                <a:cs typeface="Arial"/>
              </a:rPr>
              <a:t>proyeksi</a:t>
            </a:r>
            <a:r>
              <a:rPr sz="2000" b="1" spc="-225" dirty="0">
                <a:solidFill>
                  <a:srgbClr val="FFC000"/>
                </a:solidFill>
                <a:latin typeface="Arial"/>
                <a:cs typeface="Arial"/>
              </a:rPr>
              <a:t> </a:t>
            </a:r>
            <a:r>
              <a:rPr sz="2000" b="1" spc="15" dirty="0">
                <a:solidFill>
                  <a:srgbClr val="FFC000"/>
                </a:solidFill>
                <a:latin typeface="Arial"/>
                <a:cs typeface="Arial"/>
              </a:rPr>
              <a:t>Orthogonal</a:t>
            </a:r>
            <a:r>
              <a:rPr sz="2000" b="1" spc="-220" dirty="0">
                <a:solidFill>
                  <a:srgbClr val="FFC000"/>
                </a:solidFill>
                <a:latin typeface="Arial"/>
                <a:cs typeface="Arial"/>
              </a:rPr>
              <a:t> </a:t>
            </a:r>
            <a:r>
              <a:rPr sz="2000" b="1" spc="5" dirty="0">
                <a:solidFill>
                  <a:srgbClr val="FFC000"/>
                </a:solidFill>
                <a:latin typeface="Arial"/>
                <a:cs typeface="Arial"/>
              </a:rPr>
              <a:t>I</a:t>
            </a:r>
            <a:r>
              <a:rPr sz="2000" b="1" spc="-75" dirty="0">
                <a:solidFill>
                  <a:srgbClr val="FFC000"/>
                </a:solidFill>
                <a:latin typeface="Arial"/>
                <a:cs typeface="Arial"/>
              </a:rPr>
              <a:t> </a:t>
            </a:r>
            <a:r>
              <a:rPr sz="2000" b="1" spc="20" dirty="0">
                <a:solidFill>
                  <a:srgbClr val="FFC000"/>
                </a:solidFill>
                <a:latin typeface="Arial"/>
                <a:cs typeface="Arial"/>
              </a:rPr>
              <a:t>(Eropa)]</a:t>
            </a:r>
            <a:endParaRPr sz="20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066925" y="4000500"/>
            <a:ext cx="4152900" cy="250507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</TotalTime>
  <Words>615</Words>
  <Application>Microsoft Office PowerPoint</Application>
  <PresentationFormat>On-screen Show (4:3)</PresentationFormat>
  <Paragraphs>39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Carlito</vt:lpstr>
      <vt:lpstr>Arial</vt:lpstr>
      <vt:lpstr>Calibri</vt:lpstr>
      <vt:lpstr>Office Theme</vt:lpstr>
      <vt:lpstr>PowerPoint Presentation</vt:lpstr>
      <vt:lpstr> A. Proyeksi Aksonometri</vt:lpstr>
      <vt:lpstr>PowerPoint Presentation</vt:lpstr>
      <vt:lpstr>PowerPoint Presentation</vt:lpstr>
      <vt:lpstr>gambar skema perbandingan sumbu</vt:lpstr>
      <vt:lpstr>PowerPoint Presentation</vt:lpstr>
      <vt:lpstr> (Tabel Proyeksi Miring)</vt:lpstr>
      <vt:lpstr>PowerPoint Presentation</vt:lpstr>
      <vt:lpstr> D. Proyeksi Orthogonal</vt:lpstr>
      <vt:lpstr>1.Proyeksi Eropa.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ASUS</cp:lastModifiedBy>
  <cp:revision>1</cp:revision>
  <dcterms:created xsi:type="dcterms:W3CDTF">2021-09-29T08:11:09Z</dcterms:created>
  <dcterms:modified xsi:type="dcterms:W3CDTF">2021-09-29T08:15:29Z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2021-09-29T00:00:00Z</vt:filetime>
  </property>
  <property fmtid="{D5CDD505-2E9C-101B-9397-08002B2CF9AE}" pid="3" name="LastSaved">
    <vt:filetime>2021-09-29T00:00:00Z</vt:filetime>
  </property>
</Properties>
</file>